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bookmarkIdSeed="2">
  <p:sldMasterIdLst>
    <p:sldMasterId id="2147483696" r:id="rId1"/>
  </p:sldMasterIdLst>
  <p:notesMasterIdLst>
    <p:notesMasterId r:id="rId39"/>
  </p:notesMasterIdLst>
  <p:sldIdLst>
    <p:sldId id="256" r:id="rId2"/>
    <p:sldId id="407" r:id="rId3"/>
    <p:sldId id="420" r:id="rId4"/>
    <p:sldId id="419" r:id="rId5"/>
    <p:sldId id="404" r:id="rId6"/>
    <p:sldId id="421" r:id="rId7"/>
    <p:sldId id="423" r:id="rId8"/>
    <p:sldId id="422" r:id="rId9"/>
    <p:sldId id="424" r:id="rId10"/>
    <p:sldId id="425" r:id="rId11"/>
    <p:sldId id="382" r:id="rId12"/>
    <p:sldId id="383" r:id="rId13"/>
    <p:sldId id="378" r:id="rId14"/>
    <p:sldId id="386" r:id="rId15"/>
    <p:sldId id="387" r:id="rId16"/>
    <p:sldId id="388" r:id="rId17"/>
    <p:sldId id="389" r:id="rId18"/>
    <p:sldId id="408" r:id="rId19"/>
    <p:sldId id="409" r:id="rId20"/>
    <p:sldId id="391" r:id="rId21"/>
    <p:sldId id="392" r:id="rId22"/>
    <p:sldId id="379" r:id="rId23"/>
    <p:sldId id="411" r:id="rId24"/>
    <p:sldId id="396" r:id="rId25"/>
    <p:sldId id="397" r:id="rId26"/>
    <p:sldId id="394" r:id="rId27"/>
    <p:sldId id="426" r:id="rId28"/>
    <p:sldId id="414" r:id="rId29"/>
    <p:sldId id="413" r:id="rId30"/>
    <p:sldId id="415" r:id="rId31"/>
    <p:sldId id="416" r:id="rId32"/>
    <p:sldId id="417" r:id="rId33"/>
    <p:sldId id="418" r:id="rId34"/>
    <p:sldId id="428" r:id="rId35"/>
    <p:sldId id="427" r:id="rId36"/>
    <p:sldId id="395" r:id="rId37"/>
    <p:sldId id="412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6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Средний стиль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11" autoAdjust="0"/>
    <p:restoredTop sz="94343" autoAdjust="0"/>
  </p:normalViewPr>
  <p:slideViewPr>
    <p:cSldViewPr snapToGrid="0">
      <p:cViewPr varScale="1">
        <p:scale>
          <a:sx n="72" d="100"/>
          <a:sy n="72" d="100"/>
        </p:scale>
        <p:origin x="3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media/media4.WAV>
</file>

<file path=ppt/media/media5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CD2093-BB5B-4352-9985-877BC64B8CA2}" type="datetimeFigureOut">
              <a:rPr lang="ru-RU" smtClean="0"/>
              <a:t>14.02.2019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61A364-240B-4160-9307-D6E7D71608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5729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1DAE7E6-DCD8-4AAE-A789-FF3B57DE6902}" type="datetime1">
              <a:rPr lang="ru-RU" smtClean="0"/>
              <a:t>14.02.2019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6FE9BCF-B8F8-4472-B907-226B3F82D137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2823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8B7A9-17B6-4D97-A0F7-4E78A3968BD0}" type="datetime1">
              <a:rPr lang="ru-RU" smtClean="0"/>
              <a:t>14.02.2019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7987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FBD39-01AC-42C4-BAE4-555C79456484}" type="datetime1">
              <a:rPr lang="ru-RU" smtClean="0"/>
              <a:t>14.02.2019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2003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966D6-4B99-4B1C-AA7A-732B94C76317}" type="datetime1">
              <a:rPr lang="ru-RU" smtClean="0"/>
              <a:t>14.02.2019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2593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A3CF1-1261-4EC1-B218-9E7245F3E074}" type="datetime1">
              <a:rPr lang="ru-RU" smtClean="0"/>
              <a:t>14.02.2019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2029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7C425-4389-4FFA-BF1C-474996C5EE59}" type="datetime1">
              <a:rPr lang="ru-RU" smtClean="0"/>
              <a:t>14.02.2019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0967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B0F5-D75E-4139-B465-2AA27FC09480}" type="datetime1">
              <a:rPr lang="ru-RU" smtClean="0"/>
              <a:t>14.02.2019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9432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8BA9F-A093-480A-ABFB-6ED7A131A520}" type="datetime1">
              <a:rPr lang="ru-RU" smtClean="0"/>
              <a:t>14.02.2019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5867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7A01A-1A34-40AE-B894-64054EC50371}" type="datetime1">
              <a:rPr lang="ru-RU" smtClean="0"/>
              <a:t>14.02.2019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6861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7F91-E1CC-44DD-870B-F1D59F34CE89}" type="datetime1">
              <a:rPr lang="ru-RU" smtClean="0"/>
              <a:t>14.02.2019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387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E65D6-A27A-4D2D-A9AD-85561EEA8270}" type="datetime1">
              <a:rPr lang="ru-RU" smtClean="0"/>
              <a:t>14.02.2019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4507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5ABB710E-C4B1-4B64-BB60-05621D653BAF}" type="datetime1">
              <a:rPr lang="ru-RU" smtClean="0"/>
              <a:t>14.02.2019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06FE9BCF-B8F8-4472-B907-226B3F82D1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4790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7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5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17.png"/><Relationship Id="rId4" Type="http://schemas.openxmlformats.org/officeDocument/2006/relationships/image" Target="../media/image7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00890" y="1081046"/>
            <a:ext cx="11103428" cy="240065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000" cap="none" dirty="0" smtClean="0"/>
              <a:t>SUPRASEGMENTALS</a:t>
            </a:r>
            <a:endParaRPr lang="ru-RU" sz="6000" cap="none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6942848" y="4336473"/>
            <a:ext cx="3482104" cy="1620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None/>
              <a:defRPr sz="22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/>
              <a:t>14</a:t>
            </a:r>
            <a:r>
              <a:rPr lang="en-US" dirty="0" smtClean="0"/>
              <a:t>/</a:t>
            </a:r>
            <a:r>
              <a:rPr lang="en-US" dirty="0" smtClean="0"/>
              <a:t>02</a:t>
            </a:r>
            <a:r>
              <a:rPr lang="en-US" dirty="0" smtClean="0"/>
              <a:t>/2019</a:t>
            </a:r>
            <a:endParaRPr lang="en-US" dirty="0" smtClean="0"/>
          </a:p>
          <a:p>
            <a:pPr algn="r"/>
            <a:r>
              <a:rPr lang="en-US" dirty="0" smtClean="0"/>
              <a:t>Inna </a:t>
            </a:r>
            <a:r>
              <a:rPr lang="en-US" dirty="0" err="1" smtClean="0"/>
              <a:t>Sieber</a:t>
            </a:r>
            <a:endParaRPr lang="ru-RU" dirty="0" smtClean="0"/>
          </a:p>
          <a:p>
            <a:pPr algn="r"/>
            <a:r>
              <a:rPr lang="en-US" u="sng" dirty="0" smtClean="0"/>
              <a:t>innasieber@gmail.com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529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Pitch and tone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3500" dirty="0" smtClean="0">
                <a:solidFill>
                  <a:schemeClr val="tx1"/>
                </a:solidFill>
              </a:rPr>
              <a:t> F</a:t>
            </a:r>
            <a:r>
              <a:rPr lang="ru-RU" sz="3500" dirty="0" err="1" smtClean="0">
                <a:solidFill>
                  <a:schemeClr val="tx1"/>
                </a:solidFill>
              </a:rPr>
              <a:t>undamental</a:t>
            </a:r>
            <a:r>
              <a:rPr lang="ru-RU" sz="3500" dirty="0" smtClean="0">
                <a:solidFill>
                  <a:schemeClr val="tx1"/>
                </a:solidFill>
              </a:rPr>
              <a:t> </a:t>
            </a:r>
            <a:r>
              <a:rPr lang="ru-RU" sz="3500" dirty="0" err="1" smtClean="0">
                <a:solidFill>
                  <a:schemeClr val="tx1"/>
                </a:solidFill>
              </a:rPr>
              <a:t>frequency</a:t>
            </a:r>
            <a:r>
              <a:rPr lang="es-ES" sz="3500" dirty="0" smtClean="0">
                <a:solidFill>
                  <a:schemeClr val="tx1"/>
                </a:solidFill>
              </a:rPr>
              <a:t> </a:t>
            </a:r>
            <a:r>
              <a:rPr lang="en-US" sz="3500" dirty="0" smtClean="0">
                <a:solidFill>
                  <a:schemeClr val="tx1"/>
                </a:solidFill>
              </a:rPr>
              <a:t>(F0</a:t>
            </a:r>
            <a:r>
              <a:rPr lang="ru-RU" sz="3500" dirty="0">
                <a:solidFill>
                  <a:schemeClr val="tx1"/>
                </a:solidFill>
              </a:rPr>
              <a:t>) – </a:t>
            </a:r>
            <a:r>
              <a:rPr lang="en-US" sz="3500" dirty="0" smtClean="0">
                <a:solidFill>
                  <a:schemeClr val="tx1"/>
                </a:solidFill>
              </a:rPr>
              <a:t>acoustic term</a:t>
            </a:r>
            <a:endParaRPr lang="ru-RU" sz="35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3500" dirty="0" smtClean="0">
                <a:solidFill>
                  <a:schemeClr val="tx1"/>
                </a:solidFill>
              </a:rPr>
              <a:t> P</a:t>
            </a:r>
            <a:r>
              <a:rPr lang="ru-RU" sz="3500" dirty="0" err="1" smtClean="0">
                <a:solidFill>
                  <a:schemeClr val="tx1"/>
                </a:solidFill>
              </a:rPr>
              <a:t>itch</a:t>
            </a:r>
            <a:r>
              <a:rPr lang="en-US" sz="3500" dirty="0" smtClean="0">
                <a:solidFill>
                  <a:schemeClr val="tx1"/>
                </a:solidFill>
              </a:rPr>
              <a:t> </a:t>
            </a:r>
            <a:r>
              <a:rPr lang="ru-RU" sz="3500" dirty="0" smtClean="0">
                <a:solidFill>
                  <a:schemeClr val="tx1"/>
                </a:solidFill>
              </a:rPr>
              <a:t>– </a:t>
            </a:r>
            <a:r>
              <a:rPr lang="en-US" sz="3500" dirty="0" smtClean="0">
                <a:solidFill>
                  <a:schemeClr val="tx1"/>
                </a:solidFill>
              </a:rPr>
              <a:t>perceptual concept</a:t>
            </a:r>
            <a:endParaRPr lang="ru-RU" sz="35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ru-RU" sz="3500" dirty="0">
                <a:solidFill>
                  <a:schemeClr val="tx1"/>
                </a:solidFill>
              </a:rPr>
              <a:t> </a:t>
            </a:r>
            <a:r>
              <a:rPr lang="en-US" sz="3500" dirty="0" smtClean="0">
                <a:solidFill>
                  <a:schemeClr val="tx1"/>
                </a:solidFill>
              </a:rPr>
              <a:t>T</a:t>
            </a:r>
            <a:r>
              <a:rPr lang="ru-RU" sz="3500" dirty="0" err="1" smtClean="0">
                <a:solidFill>
                  <a:schemeClr val="tx1"/>
                </a:solidFill>
              </a:rPr>
              <a:t>one</a:t>
            </a:r>
            <a:r>
              <a:rPr lang="ru-RU" sz="3500" dirty="0" smtClean="0">
                <a:solidFill>
                  <a:schemeClr val="tx1"/>
                </a:solidFill>
              </a:rPr>
              <a:t> </a:t>
            </a:r>
            <a:r>
              <a:rPr lang="ru-RU" sz="3500" dirty="0">
                <a:solidFill>
                  <a:schemeClr val="tx1"/>
                </a:solidFill>
              </a:rPr>
              <a:t>– </a:t>
            </a:r>
            <a:r>
              <a:rPr lang="en-US" sz="3500" dirty="0" smtClean="0">
                <a:solidFill>
                  <a:schemeClr val="tx1"/>
                </a:solidFill>
              </a:rPr>
              <a:t>phonology, a linguistic term</a:t>
            </a:r>
            <a:endParaRPr lang="ru-RU" sz="3500" dirty="0">
              <a:solidFill>
                <a:schemeClr val="tx1"/>
              </a:solidFill>
            </a:endParaRPr>
          </a:p>
          <a:p>
            <a:endParaRPr lang="ru-RU" sz="3500" dirty="0">
              <a:solidFill>
                <a:schemeClr val="tx1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760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0162" y="318655"/>
            <a:ext cx="9833801" cy="1356360"/>
          </a:xfrm>
        </p:spPr>
        <p:txBody>
          <a:bodyPr/>
          <a:lstStyle/>
          <a:p>
            <a:r>
              <a:rPr lang="en-US" dirty="0" smtClean="0"/>
              <a:t>What </a:t>
            </a:r>
            <a:r>
              <a:rPr lang="en-US" dirty="0" err="1" smtClean="0"/>
              <a:t>suprasegmentals</a:t>
            </a:r>
            <a:r>
              <a:rPr lang="en-US" dirty="0" smtClean="0"/>
              <a:t> use pitch?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11</a:t>
            </a:fld>
            <a:endParaRPr lang="ru-RU"/>
          </a:p>
        </p:txBody>
      </p:sp>
      <p:graphicFrame>
        <p:nvGraphicFramePr>
          <p:cNvPr id="8" name="Объект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0303294"/>
              </p:ext>
            </p:extLst>
          </p:nvPr>
        </p:nvGraphicFramePr>
        <p:xfrm>
          <a:off x="457200" y="1675364"/>
          <a:ext cx="11291456" cy="42943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62401">
                  <a:extLst>
                    <a:ext uri="{9D8B030D-6E8A-4147-A177-3AD203B41FA5}">
                      <a16:colId xmlns:a16="http://schemas.microsoft.com/office/drawing/2014/main" val="2650348064"/>
                    </a:ext>
                  </a:extLst>
                </a:gridCol>
                <a:gridCol w="4862946">
                  <a:extLst>
                    <a:ext uri="{9D8B030D-6E8A-4147-A177-3AD203B41FA5}">
                      <a16:colId xmlns:a16="http://schemas.microsoft.com/office/drawing/2014/main" val="1962991587"/>
                    </a:ext>
                  </a:extLst>
                </a:gridCol>
                <a:gridCol w="2466109">
                  <a:extLst>
                    <a:ext uri="{9D8B030D-6E8A-4147-A177-3AD203B41FA5}">
                      <a16:colId xmlns:a16="http://schemas.microsoft.com/office/drawing/2014/main" val="2606579492"/>
                    </a:ext>
                  </a:extLst>
                </a:gridCol>
              </a:tblGrid>
              <a:tr h="619547">
                <a:tc>
                  <a:txBody>
                    <a:bodyPr/>
                    <a:lstStyle/>
                    <a:p>
                      <a:endParaRPr lang="ru-RU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 smtClean="0"/>
                        <a:t>INTONATION</a:t>
                      </a:r>
                      <a:endParaRPr lang="ru-RU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 smtClean="0"/>
                        <a:t>TONE</a:t>
                      </a:r>
                      <a:endParaRPr lang="ru-RU"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3609825"/>
                  </a:ext>
                </a:extLst>
              </a:tr>
              <a:tr h="619547">
                <a:tc>
                  <a:txBody>
                    <a:bodyPr/>
                    <a:lstStyle/>
                    <a:p>
                      <a:r>
                        <a:rPr lang="en-US" sz="3000" dirty="0" smtClean="0"/>
                        <a:t>Domain</a:t>
                      </a:r>
                      <a:endParaRPr lang="ru-RU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 smtClean="0"/>
                        <a:t>Prosodic phrase, utterance</a:t>
                      </a:r>
                      <a:endParaRPr lang="ru-RU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 smtClean="0"/>
                        <a:t>Syllable</a:t>
                      </a:r>
                      <a:r>
                        <a:rPr lang="ru-RU" sz="3000" dirty="0" smtClean="0"/>
                        <a:t> </a:t>
                      </a:r>
                      <a:endParaRPr lang="ru-RU"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3250098"/>
                  </a:ext>
                </a:extLst>
              </a:tr>
              <a:tr h="1069354">
                <a:tc>
                  <a:txBody>
                    <a:bodyPr/>
                    <a:lstStyle/>
                    <a:p>
                      <a:r>
                        <a:rPr lang="en-US" sz="3000" dirty="0" smtClean="0"/>
                        <a:t>Is</a:t>
                      </a:r>
                      <a:r>
                        <a:rPr lang="en-US" sz="3000" baseline="0" dirty="0" smtClean="0"/>
                        <a:t> pitch independent</a:t>
                      </a:r>
                      <a:endParaRPr lang="ru-RU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 smtClean="0"/>
                        <a:t>There</a:t>
                      </a:r>
                      <a:r>
                        <a:rPr lang="en-US" sz="3000" baseline="0" dirty="0" smtClean="0"/>
                        <a:t> are other parameters (pause, phonation, duration)</a:t>
                      </a:r>
                      <a:endParaRPr lang="ru-RU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 smtClean="0"/>
                        <a:t>Independent</a:t>
                      </a:r>
                      <a:endParaRPr lang="ru-RU"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5044828"/>
                  </a:ext>
                </a:extLst>
              </a:tr>
              <a:tr h="1985943">
                <a:tc>
                  <a:txBody>
                    <a:bodyPr/>
                    <a:lstStyle/>
                    <a:p>
                      <a:r>
                        <a:rPr lang="en-US" sz="3000" dirty="0" smtClean="0"/>
                        <a:t>What is distinguished</a:t>
                      </a:r>
                      <a:endParaRPr lang="ru-RU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 smtClean="0"/>
                        <a:t>Information</a:t>
                      </a:r>
                      <a:r>
                        <a:rPr lang="en-US" sz="3000" baseline="0" dirty="0" smtClean="0"/>
                        <a:t> structure, purpose of speaking</a:t>
                      </a:r>
                      <a:endParaRPr lang="ru-RU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 smtClean="0"/>
                        <a:t>Words, </a:t>
                      </a:r>
                    </a:p>
                    <a:p>
                      <a:r>
                        <a:rPr lang="en-US" sz="3000" dirty="0" smtClean="0"/>
                        <a:t>word forms</a:t>
                      </a:r>
                      <a:endParaRPr lang="ru-RU"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5277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1400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0351" y="207818"/>
            <a:ext cx="9875520" cy="1356360"/>
          </a:xfrm>
        </p:spPr>
        <p:txBody>
          <a:bodyPr>
            <a:normAutofit/>
          </a:bodyPr>
          <a:lstStyle/>
          <a:p>
            <a:r>
              <a:rPr lang="en-US" dirty="0" smtClean="0"/>
              <a:t>Tones (lexical tones)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87643" y="1773382"/>
            <a:ext cx="10248104" cy="5084618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3200" dirty="0" smtClean="0">
                <a:solidFill>
                  <a:schemeClr val="tx1"/>
                </a:solidFill>
              </a:rPr>
              <a:t> </a:t>
            </a:r>
            <a:r>
              <a:rPr lang="ru-RU" sz="3200" dirty="0" smtClean="0">
                <a:solidFill>
                  <a:schemeClr val="tx1"/>
                </a:solidFill>
              </a:rPr>
              <a:t>с</a:t>
            </a:r>
            <a:r>
              <a:rPr lang="en-US" sz="3200" dirty="0" smtClean="0">
                <a:solidFill>
                  <a:schemeClr val="tx1"/>
                </a:solidFill>
              </a:rPr>
              <a:t>an distinguish between morphemes, words, word forms</a:t>
            </a:r>
            <a:endParaRPr lang="ru-RU" sz="3200" dirty="0" smtClean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3200" dirty="0" smtClean="0">
                <a:solidFill>
                  <a:schemeClr val="tx1"/>
                </a:solidFill>
              </a:rPr>
              <a:t> are independent from phonetic position</a:t>
            </a:r>
            <a:endParaRPr lang="ru-RU" sz="3200" dirty="0" smtClean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3200" dirty="0" smtClean="0">
                <a:solidFill>
                  <a:schemeClr val="tx1"/>
                </a:solidFill>
              </a:rPr>
              <a:t> characterize each syllabl</a:t>
            </a:r>
            <a:r>
              <a:rPr lang="en-US" sz="3200" dirty="0" smtClean="0">
                <a:solidFill>
                  <a:schemeClr val="tx1"/>
                </a:solidFill>
              </a:rPr>
              <a:t>e of the word</a:t>
            </a:r>
            <a:endParaRPr lang="ru-RU" sz="3200" dirty="0" smtClean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3200" dirty="0" smtClean="0">
                <a:solidFill>
                  <a:schemeClr val="tx1"/>
                </a:solidFill>
              </a:rPr>
              <a:t> can combine pitch with phonation, intensity and duration</a:t>
            </a:r>
          </a:p>
          <a:p>
            <a:pPr>
              <a:buFont typeface="Wingdings" panose="05000000000000000000" pitchFamily="2" charset="2"/>
              <a:buChar char="§"/>
            </a:pPr>
            <a:endParaRPr lang="ru-RU" sz="3200" dirty="0" smtClean="0">
              <a:solidFill>
                <a:schemeClr val="tx1"/>
              </a:solidFill>
            </a:endParaRPr>
          </a:p>
          <a:p>
            <a:pPr marL="45720" indent="0">
              <a:spcBef>
                <a:spcPts val="2400"/>
              </a:spcBef>
              <a:buNone/>
            </a:pPr>
            <a:r>
              <a:rPr lang="en-US" sz="3200" dirty="0" smtClean="0">
                <a:solidFill>
                  <a:schemeClr val="tx1"/>
                </a:solidFill>
              </a:rPr>
              <a:t>	In </a:t>
            </a:r>
            <a:r>
              <a:rPr lang="en-US" sz="3200" b="1" dirty="0" smtClean="0">
                <a:solidFill>
                  <a:schemeClr val="tx1"/>
                </a:solidFill>
              </a:rPr>
              <a:t>lexical </a:t>
            </a:r>
            <a:r>
              <a:rPr lang="en-US" sz="3200" b="1" dirty="0">
                <a:solidFill>
                  <a:schemeClr val="tx1"/>
                </a:solidFill>
              </a:rPr>
              <a:t>tone </a:t>
            </a:r>
            <a:r>
              <a:rPr lang="en-US" sz="3200" b="1" dirty="0" smtClean="0">
                <a:solidFill>
                  <a:schemeClr val="tx1"/>
                </a:solidFill>
              </a:rPr>
              <a:t>languages</a:t>
            </a:r>
            <a:r>
              <a:rPr lang="ru-RU" sz="3200" b="1" dirty="0">
                <a:solidFill>
                  <a:schemeClr val="tx1"/>
                </a:solidFill>
              </a:rPr>
              <a:t> </a:t>
            </a:r>
            <a:r>
              <a:rPr lang="en-US" sz="3200" dirty="0" smtClean="0">
                <a:solidFill>
                  <a:schemeClr val="tx1"/>
                </a:solidFill>
              </a:rPr>
              <a:t>tone is distinctive and it is an essential feature of morphemes, words and </a:t>
            </a:r>
            <a:r>
              <a:rPr lang="en-US" sz="3200" dirty="0">
                <a:solidFill>
                  <a:schemeClr val="tx1"/>
                </a:solidFill>
              </a:rPr>
              <a:t>w</a:t>
            </a:r>
            <a:r>
              <a:rPr lang="en-US" sz="3200" dirty="0" smtClean="0">
                <a:solidFill>
                  <a:schemeClr val="tx1"/>
                </a:solidFill>
              </a:rPr>
              <a:t>ord forms</a:t>
            </a:r>
            <a:endParaRPr lang="ru-RU" sz="3200" dirty="0">
              <a:solidFill>
                <a:schemeClr val="tx1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7122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23" y="609600"/>
            <a:ext cx="11651673" cy="5624946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13</a:t>
            </a:fld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439" y="5093566"/>
            <a:ext cx="5010827" cy="113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957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60227" y="176463"/>
            <a:ext cx="9875520" cy="1356360"/>
          </a:xfrm>
        </p:spPr>
        <p:txBody>
          <a:bodyPr/>
          <a:lstStyle/>
          <a:p>
            <a:r>
              <a:rPr lang="en-US" dirty="0" smtClean="0"/>
              <a:t>Tones: typology</a:t>
            </a:r>
            <a:endParaRPr lang="ru-RU" dirty="0"/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9195967"/>
              </p:ext>
            </p:extLst>
          </p:nvPr>
        </p:nvGraphicFramePr>
        <p:xfrm>
          <a:off x="417094" y="1283368"/>
          <a:ext cx="11438022" cy="51300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00338">
                  <a:extLst>
                    <a:ext uri="{9D8B030D-6E8A-4147-A177-3AD203B41FA5}">
                      <a16:colId xmlns:a16="http://schemas.microsoft.com/office/drawing/2014/main" val="5114201"/>
                    </a:ext>
                  </a:extLst>
                </a:gridCol>
                <a:gridCol w="6737684">
                  <a:extLst>
                    <a:ext uri="{9D8B030D-6E8A-4147-A177-3AD203B41FA5}">
                      <a16:colId xmlns:a16="http://schemas.microsoft.com/office/drawing/2014/main" val="839010457"/>
                    </a:ext>
                  </a:extLst>
                </a:gridCol>
              </a:tblGrid>
              <a:tr h="804014">
                <a:tc>
                  <a:txBody>
                    <a:bodyPr/>
                    <a:lstStyle/>
                    <a:p>
                      <a:pPr algn="ctr"/>
                      <a:r>
                        <a:rPr lang="ru-RU" sz="30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LEVEL TONES</a:t>
                      </a:r>
                      <a:endParaRPr lang="ru-RU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CONTOUR TONES</a:t>
                      </a:r>
                      <a:endParaRPr lang="ru-RU"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6460400"/>
                  </a:ext>
                </a:extLst>
              </a:tr>
              <a:tr h="536010">
                <a:tc>
                  <a:txBody>
                    <a:bodyPr/>
                    <a:lstStyle/>
                    <a:p>
                      <a:pPr algn="ctr"/>
                      <a:r>
                        <a:rPr lang="en-US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differ in pitch</a:t>
                      </a:r>
                      <a:endParaRPr lang="ru-RU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differ</a:t>
                      </a:r>
                      <a:r>
                        <a:rPr lang="en-US" sz="3000" baseline="0" dirty="0" smtClean="0"/>
                        <a:t> in direction of movement</a:t>
                      </a:r>
                      <a:endParaRPr lang="ru-RU"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9279864"/>
                  </a:ext>
                </a:extLst>
              </a:tr>
              <a:tr h="3777407">
                <a:tc>
                  <a:txBody>
                    <a:bodyPr/>
                    <a:lstStyle/>
                    <a:p>
                      <a:pPr marL="342900" indent="-342900">
                        <a:buFont typeface="Wingdings" panose="05000000000000000000" pitchFamily="2" charset="2"/>
                        <a:buChar char="§"/>
                      </a:pPr>
                      <a:r>
                        <a:rPr lang="en-US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extra </a:t>
                      </a:r>
                      <a:r>
                        <a:rPr lang="en-US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high</a:t>
                      </a:r>
                      <a:r>
                        <a:rPr lang="ru-RU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ru-RU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EH</a:t>
                      </a:r>
                      <a:endParaRPr lang="ru-RU" sz="30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>
                        <a:buFont typeface="Wingdings" panose="05000000000000000000" pitchFamily="2" charset="2"/>
                        <a:buChar char="§"/>
                      </a:pPr>
                      <a:r>
                        <a:rPr lang="en-US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high</a:t>
                      </a:r>
                      <a:r>
                        <a:rPr lang="ru-RU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ru-RU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</a:t>
                      </a:r>
                      <a:endParaRPr lang="ru-RU" sz="30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>
                        <a:buFont typeface="Wingdings" panose="05000000000000000000" pitchFamily="2" charset="2"/>
                        <a:buChar char="§"/>
                      </a:pPr>
                      <a:r>
                        <a:rPr lang="en-US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mid</a:t>
                      </a:r>
                      <a:r>
                        <a:rPr lang="ru-RU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ru-RU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</a:t>
                      </a:r>
                      <a:endParaRPr lang="ru-RU" sz="30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>
                        <a:buFont typeface="Wingdings" panose="05000000000000000000" pitchFamily="2" charset="2"/>
                        <a:buChar char="§"/>
                      </a:pPr>
                      <a:r>
                        <a:rPr lang="en-US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low</a:t>
                      </a:r>
                      <a:r>
                        <a:rPr lang="ru-RU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ru-RU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</a:t>
                      </a:r>
                      <a:endParaRPr lang="ru-RU" sz="30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>
                        <a:buFont typeface="Wingdings" panose="05000000000000000000" pitchFamily="2" charset="2"/>
                        <a:buChar char="§"/>
                      </a:pPr>
                      <a:r>
                        <a:rPr lang="en-US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extra </a:t>
                      </a:r>
                      <a:r>
                        <a:rPr lang="en-US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low</a:t>
                      </a:r>
                      <a:r>
                        <a:rPr lang="ru-RU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ru-RU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EL</a:t>
                      </a:r>
                      <a:endParaRPr lang="ru-RU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 smtClean="0"/>
                        <a:t>Simple tones</a:t>
                      </a:r>
                      <a:r>
                        <a:rPr lang="ru-RU" sz="3000" dirty="0" smtClean="0"/>
                        <a:t>:</a:t>
                      </a:r>
                      <a:endParaRPr lang="ru-RU" sz="3000" dirty="0" smtClean="0"/>
                    </a:p>
                    <a:p>
                      <a:pPr marL="342900" indent="-342900">
                        <a:buFont typeface="Wingdings" panose="05000000000000000000" pitchFamily="2" charset="2"/>
                        <a:buChar char="§"/>
                      </a:pPr>
                      <a:r>
                        <a:rPr lang="ru-RU" sz="30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rising</a:t>
                      </a:r>
                      <a:r>
                        <a:rPr lang="ru-RU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</a:t>
                      </a:r>
                      <a:endParaRPr lang="ru-RU" sz="30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>
                        <a:buFont typeface="Wingdings" panose="05000000000000000000" pitchFamily="2" charset="2"/>
                        <a:buChar char="§"/>
                      </a:pPr>
                      <a:r>
                        <a:rPr lang="ru-RU" sz="30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falling</a:t>
                      </a:r>
                      <a:r>
                        <a:rPr lang="ru-RU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</a:t>
                      </a:r>
                      <a:endParaRPr lang="ru-RU" sz="30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ru-RU" sz="10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Complex tones</a:t>
                      </a:r>
                      <a:r>
                        <a:rPr lang="ru-RU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endParaRPr lang="ru-RU" sz="30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>
                        <a:buFont typeface="Wingdings" panose="05000000000000000000" pitchFamily="2" charset="2"/>
                        <a:buChar char="§"/>
                      </a:pPr>
                      <a:r>
                        <a:rPr lang="ru-RU" sz="30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rising-falling</a:t>
                      </a:r>
                      <a:r>
                        <a:rPr lang="ru-RU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RF</a:t>
                      </a:r>
                      <a:endParaRPr lang="ru-RU" sz="30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>
                        <a:buFont typeface="Wingdings" panose="05000000000000000000" pitchFamily="2" charset="2"/>
                        <a:buChar char="§"/>
                      </a:pPr>
                      <a:r>
                        <a:rPr lang="ru-RU" sz="30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falling-rising</a:t>
                      </a:r>
                      <a:r>
                        <a:rPr lang="ru-RU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</a:t>
                      </a:r>
                      <a:endParaRPr lang="ru-RU" sz="30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ru-RU" sz="10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ru-RU" sz="30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r>
                        <a:rPr lang="ru-RU" sz="30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30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low rising, high falling </a:t>
                      </a:r>
                      <a:r>
                        <a:rPr lang="en-US" sz="300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etc</a:t>
                      </a:r>
                      <a:r>
                        <a:rPr lang="ru-RU" sz="30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…</a:t>
                      </a:r>
                      <a:endParaRPr lang="ru-RU" sz="30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868019"/>
                  </a:ext>
                </a:extLst>
              </a:tr>
            </a:tbl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14</a:t>
            </a:fld>
            <a:endParaRPr lang="ru-RU"/>
          </a:p>
        </p:txBody>
      </p:sp>
      <p:sp>
        <p:nvSpPr>
          <p:cNvPr id="6" name="Line 6"/>
          <p:cNvSpPr>
            <a:spLocks noChangeShapeType="1"/>
          </p:cNvSpPr>
          <p:nvPr/>
        </p:nvSpPr>
        <p:spPr bwMode="auto">
          <a:xfrm>
            <a:off x="1160227" y="5585111"/>
            <a:ext cx="3095625" cy="0"/>
          </a:xfrm>
          <a:prstGeom prst="line">
            <a:avLst/>
          </a:prstGeom>
          <a:noFill/>
          <a:ln w="50800">
            <a:solidFill>
              <a:schemeClr val="tx1"/>
            </a:solidFill>
            <a:prstDash val="lgDash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7" name="Freeform 13"/>
          <p:cNvSpPr>
            <a:spLocks/>
          </p:cNvSpPr>
          <p:nvPr/>
        </p:nvSpPr>
        <p:spPr bwMode="auto">
          <a:xfrm>
            <a:off x="8067679" y="3755499"/>
            <a:ext cx="3456384" cy="648072"/>
          </a:xfrm>
          <a:custGeom>
            <a:avLst/>
            <a:gdLst/>
            <a:ahLst/>
            <a:cxnLst>
              <a:cxn ang="0">
                <a:pos x="0" y="38"/>
              </a:cxn>
              <a:cxn ang="0">
                <a:pos x="726" y="83"/>
              </a:cxn>
              <a:cxn ang="0">
                <a:pos x="1905" y="537"/>
              </a:cxn>
              <a:cxn ang="0">
                <a:pos x="1996" y="582"/>
              </a:cxn>
            </a:cxnLst>
            <a:rect l="0" t="0" r="r" b="b"/>
            <a:pathLst>
              <a:path w="2117" h="620">
                <a:moveTo>
                  <a:pt x="0" y="38"/>
                </a:moveTo>
                <a:cubicBezTo>
                  <a:pt x="204" y="19"/>
                  <a:pt x="409" y="0"/>
                  <a:pt x="726" y="83"/>
                </a:cubicBezTo>
                <a:cubicBezTo>
                  <a:pt x="1043" y="166"/>
                  <a:pt x="1693" y="454"/>
                  <a:pt x="1905" y="537"/>
                </a:cubicBezTo>
                <a:cubicBezTo>
                  <a:pt x="2117" y="620"/>
                  <a:pt x="2056" y="601"/>
                  <a:pt x="1996" y="582"/>
                </a:cubicBezTo>
              </a:path>
            </a:pathLst>
          </a:custGeom>
          <a:noFill/>
          <a:ln w="50800" cap="flat">
            <a:solidFill>
              <a:schemeClr val="tx1"/>
            </a:solidFill>
            <a:prstDash val="sysDot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  <p:sp>
        <p:nvSpPr>
          <p:cNvPr id="8" name="Полилиния 7"/>
          <p:cNvSpPr/>
          <p:nvPr/>
        </p:nvSpPr>
        <p:spPr>
          <a:xfrm>
            <a:off x="8092462" y="5033560"/>
            <a:ext cx="3539155" cy="709318"/>
          </a:xfrm>
          <a:custGeom>
            <a:avLst/>
            <a:gdLst>
              <a:gd name="connsiteX0" fmla="*/ 0 w 2295236"/>
              <a:gd name="connsiteY0" fmla="*/ 96982 h 637310"/>
              <a:gd name="connsiteX1" fmla="*/ 969818 w 2295236"/>
              <a:gd name="connsiteY1" fmla="*/ 637310 h 637310"/>
              <a:gd name="connsiteX2" fmla="*/ 2092036 w 2295236"/>
              <a:gd name="connsiteY2" fmla="*/ 96982 h 637310"/>
              <a:gd name="connsiteX3" fmla="*/ 2189018 w 2295236"/>
              <a:gd name="connsiteY3" fmla="*/ 55419 h 637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5236" h="637310">
                <a:moveTo>
                  <a:pt x="0" y="96982"/>
                </a:moveTo>
                <a:cubicBezTo>
                  <a:pt x="310572" y="367146"/>
                  <a:pt x="621145" y="637310"/>
                  <a:pt x="969818" y="637310"/>
                </a:cubicBezTo>
                <a:cubicBezTo>
                  <a:pt x="1318491" y="637310"/>
                  <a:pt x="1888836" y="193964"/>
                  <a:pt x="2092036" y="96982"/>
                </a:cubicBezTo>
                <a:cubicBezTo>
                  <a:pt x="2295236" y="0"/>
                  <a:pt x="2242127" y="27709"/>
                  <a:pt x="2189018" y="55419"/>
                </a:cubicBezTo>
              </a:path>
            </a:pathLst>
          </a:cu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Freeform 15"/>
          <p:cNvSpPr>
            <a:spLocks/>
          </p:cNvSpPr>
          <p:nvPr/>
        </p:nvSpPr>
        <p:spPr bwMode="auto">
          <a:xfrm>
            <a:off x="8067679" y="3606460"/>
            <a:ext cx="3563938" cy="946150"/>
          </a:xfrm>
          <a:custGeom>
            <a:avLst/>
            <a:gdLst/>
            <a:ahLst/>
            <a:cxnLst>
              <a:cxn ang="0">
                <a:pos x="0" y="483"/>
              </a:cxn>
              <a:cxn ang="0">
                <a:pos x="635" y="528"/>
              </a:cxn>
              <a:cxn ang="0">
                <a:pos x="1996" y="75"/>
              </a:cxn>
              <a:cxn ang="0">
                <a:pos x="2132" y="75"/>
              </a:cxn>
            </a:cxnLst>
            <a:rect l="0" t="0" r="r" b="b"/>
            <a:pathLst>
              <a:path w="2245" h="596">
                <a:moveTo>
                  <a:pt x="0" y="483"/>
                </a:moveTo>
                <a:cubicBezTo>
                  <a:pt x="151" y="539"/>
                  <a:pt x="302" y="596"/>
                  <a:pt x="635" y="528"/>
                </a:cubicBezTo>
                <a:cubicBezTo>
                  <a:pt x="968" y="460"/>
                  <a:pt x="1747" y="150"/>
                  <a:pt x="1996" y="75"/>
                </a:cubicBezTo>
                <a:cubicBezTo>
                  <a:pt x="2245" y="0"/>
                  <a:pt x="2188" y="37"/>
                  <a:pt x="2132" y="75"/>
                </a:cubicBezTo>
              </a:path>
            </a:pathLst>
          </a:custGeom>
          <a:noFill/>
          <a:ln w="50800" cap="flat">
            <a:solidFill>
              <a:schemeClr val="tx1"/>
            </a:solidFill>
            <a:prstDash val="lgDashDot"/>
            <a:round/>
            <a:headEnd/>
            <a:tailEnd/>
          </a:ln>
          <a:effectLst/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4245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60226" y="263331"/>
            <a:ext cx="10662579" cy="1356360"/>
          </a:xfrm>
        </p:spPr>
        <p:txBody>
          <a:bodyPr/>
          <a:lstStyle/>
          <a:p>
            <a:r>
              <a:rPr lang="en-US" dirty="0" smtClean="0"/>
              <a:t>Thai level (M, L, H) and contour (F, R) tones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34" y="1561340"/>
            <a:ext cx="10181721" cy="5067109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15</a:t>
            </a:fld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 rot="16200000">
            <a:off x="8994630" y="3330166"/>
            <a:ext cx="42899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(</a:t>
            </a:r>
            <a:r>
              <a:rPr lang="ru-RU" sz="2400" dirty="0" err="1" smtClean="0"/>
              <a:t>Кодзасов</a:t>
            </a:r>
            <a:r>
              <a:rPr lang="ru-RU" sz="2400" dirty="0"/>
              <a:t>, Кривнова 2001: </a:t>
            </a:r>
            <a:r>
              <a:rPr lang="ru-RU" sz="2400" dirty="0" smtClean="0"/>
              <a:t>187</a:t>
            </a:r>
            <a:r>
              <a:rPr lang="en-US" sz="2400" dirty="0" smtClean="0"/>
              <a:t>)</a:t>
            </a:r>
            <a:endParaRPr lang="ru-RU" sz="24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6800046" y="2642798"/>
            <a:ext cx="691638" cy="18364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400"/>
              </a:spcBef>
            </a:pPr>
            <a:r>
              <a:rPr lang="ru-RU" sz="2000" b="1" dirty="0"/>
              <a:t>M</a:t>
            </a:r>
          </a:p>
          <a:p>
            <a:pPr>
              <a:spcBef>
                <a:spcPts val="400"/>
              </a:spcBef>
            </a:pPr>
            <a:r>
              <a:rPr lang="ru-RU" sz="2000" b="1" dirty="0"/>
              <a:t>L</a:t>
            </a:r>
          </a:p>
          <a:p>
            <a:pPr>
              <a:spcBef>
                <a:spcPts val="400"/>
              </a:spcBef>
            </a:pPr>
            <a:r>
              <a:rPr lang="ru-RU" sz="2000" b="1" dirty="0"/>
              <a:t>H</a:t>
            </a:r>
          </a:p>
          <a:p>
            <a:pPr>
              <a:spcBef>
                <a:spcPts val="400"/>
              </a:spcBef>
            </a:pPr>
            <a:r>
              <a:rPr lang="ru-RU" sz="2000" b="1" dirty="0"/>
              <a:t>F</a:t>
            </a:r>
          </a:p>
          <a:p>
            <a:pPr>
              <a:spcBef>
                <a:spcPts val="400"/>
              </a:spcBef>
            </a:pPr>
            <a:r>
              <a:rPr lang="ru-RU" sz="2000" b="1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945339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0351" y="256674"/>
            <a:ext cx="9875520" cy="1356360"/>
          </a:xfrm>
        </p:spPr>
        <p:txBody>
          <a:bodyPr/>
          <a:lstStyle/>
          <a:p>
            <a:r>
              <a:rPr lang="en-US" dirty="0" smtClean="0"/>
              <a:t>Tone systems: typology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76518" y="2057400"/>
            <a:ext cx="10972800" cy="40386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3500" dirty="0" smtClean="0">
                <a:solidFill>
                  <a:schemeClr val="tx1"/>
                </a:solidFill>
              </a:rPr>
              <a:t> Register </a:t>
            </a:r>
            <a:r>
              <a:rPr lang="en-US" sz="3500" dirty="0">
                <a:solidFill>
                  <a:schemeClr val="tx1"/>
                </a:solidFill>
              </a:rPr>
              <a:t>tone </a:t>
            </a:r>
            <a:r>
              <a:rPr lang="en-US" sz="3500" dirty="0" smtClean="0">
                <a:solidFill>
                  <a:schemeClr val="tx1"/>
                </a:solidFill>
              </a:rPr>
              <a:t>languages – level tones only </a:t>
            </a:r>
            <a:endParaRPr lang="ru-RU" sz="3500" dirty="0" smtClean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ru-RU" sz="3500" dirty="0" smtClean="0">
                <a:solidFill>
                  <a:schemeClr val="tx1"/>
                </a:solidFill>
              </a:rPr>
              <a:t> </a:t>
            </a:r>
            <a:r>
              <a:rPr lang="en-US" sz="3500" dirty="0">
                <a:solidFill>
                  <a:schemeClr val="tx1"/>
                </a:solidFill>
              </a:rPr>
              <a:t>C</a:t>
            </a:r>
            <a:r>
              <a:rPr lang="en-US" sz="3500" dirty="0" smtClean="0">
                <a:solidFill>
                  <a:schemeClr val="tx1"/>
                </a:solidFill>
              </a:rPr>
              <a:t>ontour </a:t>
            </a:r>
            <a:r>
              <a:rPr lang="en-US" sz="3500" dirty="0">
                <a:solidFill>
                  <a:schemeClr val="tx1"/>
                </a:solidFill>
              </a:rPr>
              <a:t>tone </a:t>
            </a:r>
            <a:r>
              <a:rPr lang="en-US" sz="3500" dirty="0" smtClean="0">
                <a:solidFill>
                  <a:schemeClr val="tx1"/>
                </a:solidFill>
              </a:rPr>
              <a:t>languages – level tones AND contour tones</a:t>
            </a:r>
            <a:endParaRPr lang="ru-RU" dirty="0" smtClean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4305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60227" y="224589"/>
            <a:ext cx="9875520" cy="1155032"/>
          </a:xfrm>
        </p:spPr>
        <p:txBody>
          <a:bodyPr/>
          <a:lstStyle/>
          <a:p>
            <a:r>
              <a:rPr lang="en-US" dirty="0" smtClean="0"/>
              <a:t>Register tone languages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60227" y="1363070"/>
            <a:ext cx="10630860" cy="4860758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n-US" sz="3000" dirty="0" smtClean="0">
                <a:solidFill>
                  <a:schemeClr val="tx1"/>
                </a:solidFill>
              </a:rPr>
              <a:t>Word is a sequence of level tones</a:t>
            </a:r>
            <a:endParaRPr lang="ru-RU" sz="3000" dirty="0" smtClean="0">
              <a:solidFill>
                <a:schemeClr val="tx1"/>
              </a:solidFill>
            </a:endParaRPr>
          </a:p>
          <a:p>
            <a:pPr marL="45720" indent="0">
              <a:buNone/>
            </a:pPr>
            <a:r>
              <a:rPr lang="en-US" sz="3000" i="1" dirty="0" smtClean="0">
                <a:solidFill>
                  <a:schemeClr val="tx1"/>
                </a:solidFill>
              </a:rPr>
              <a:t>Yoruba</a:t>
            </a:r>
            <a:r>
              <a:rPr lang="ru-RU" sz="3000" dirty="0" smtClean="0">
                <a:solidFill>
                  <a:schemeClr val="tx1"/>
                </a:solidFill>
              </a:rPr>
              <a:t>:</a:t>
            </a:r>
            <a:endParaRPr lang="ru-RU" sz="3000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3000" dirty="0" smtClean="0">
                <a:solidFill>
                  <a:schemeClr val="tx1"/>
                </a:solidFill>
              </a:rPr>
              <a:t> </a:t>
            </a:r>
            <a:r>
              <a:rPr lang="en-US" sz="3000" dirty="0" err="1" smtClean="0">
                <a:solidFill>
                  <a:schemeClr val="tx1"/>
                </a:solidFill>
              </a:rPr>
              <a:t>oba</a:t>
            </a:r>
            <a:r>
              <a:rPr lang="ru-RU" sz="3000" dirty="0">
                <a:solidFill>
                  <a:schemeClr val="tx1"/>
                </a:solidFill>
              </a:rPr>
              <a:t>/М</a:t>
            </a:r>
            <a:r>
              <a:rPr lang="en-US" sz="3000" dirty="0">
                <a:solidFill>
                  <a:schemeClr val="tx1"/>
                </a:solidFill>
              </a:rPr>
              <a:t>H </a:t>
            </a:r>
            <a:r>
              <a:rPr lang="en-US" sz="3000" dirty="0" smtClean="0">
                <a:solidFill>
                  <a:schemeClr val="tx1"/>
                </a:solidFill>
              </a:rPr>
              <a:t>		</a:t>
            </a:r>
            <a:r>
              <a:rPr lang="ru-RU" sz="3000" dirty="0" smtClean="0">
                <a:solidFill>
                  <a:schemeClr val="tx1"/>
                </a:solidFill>
              </a:rPr>
              <a:t>‘(</a:t>
            </a:r>
            <a:r>
              <a:rPr lang="en-US" sz="3000" dirty="0" smtClean="0">
                <a:solidFill>
                  <a:schemeClr val="tx1"/>
                </a:solidFill>
              </a:rPr>
              <a:t>he</a:t>
            </a:r>
            <a:r>
              <a:rPr lang="ru-RU" sz="3000" dirty="0" smtClean="0">
                <a:solidFill>
                  <a:schemeClr val="tx1"/>
                </a:solidFill>
              </a:rPr>
              <a:t>) </a:t>
            </a:r>
            <a:r>
              <a:rPr lang="en-US" sz="3000" dirty="0" smtClean="0">
                <a:solidFill>
                  <a:schemeClr val="tx1"/>
                </a:solidFill>
              </a:rPr>
              <a:t>met</a:t>
            </a:r>
            <a:r>
              <a:rPr lang="ru-RU" sz="3000" dirty="0" smtClean="0">
                <a:solidFill>
                  <a:schemeClr val="tx1"/>
                </a:solidFill>
              </a:rPr>
              <a:t>’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3000" dirty="0" smtClean="0">
                <a:solidFill>
                  <a:schemeClr val="tx1"/>
                </a:solidFill>
              </a:rPr>
              <a:t> </a:t>
            </a:r>
            <a:r>
              <a:rPr lang="ru-RU" sz="3000" dirty="0" err="1" smtClean="0">
                <a:solidFill>
                  <a:schemeClr val="tx1"/>
                </a:solidFill>
              </a:rPr>
              <a:t>oba</a:t>
            </a:r>
            <a:r>
              <a:rPr lang="ru-RU" sz="3000" dirty="0" smtClean="0">
                <a:solidFill>
                  <a:schemeClr val="tx1"/>
                </a:solidFill>
              </a:rPr>
              <a:t>/ММ</a:t>
            </a:r>
            <a:r>
              <a:rPr lang="en-US" sz="3000" dirty="0" smtClean="0">
                <a:solidFill>
                  <a:schemeClr val="tx1"/>
                </a:solidFill>
              </a:rPr>
              <a:t>	</a:t>
            </a:r>
            <a:r>
              <a:rPr lang="ru-RU" sz="3000" dirty="0" smtClean="0">
                <a:solidFill>
                  <a:schemeClr val="tx1"/>
                </a:solidFill>
              </a:rPr>
              <a:t> </a:t>
            </a:r>
            <a:r>
              <a:rPr lang="en-US" sz="3000" dirty="0" smtClean="0">
                <a:solidFill>
                  <a:schemeClr val="tx1"/>
                </a:solidFill>
              </a:rPr>
              <a:t>	</a:t>
            </a:r>
            <a:r>
              <a:rPr lang="ru-RU" sz="3000" dirty="0" smtClean="0">
                <a:solidFill>
                  <a:schemeClr val="tx1"/>
                </a:solidFill>
              </a:rPr>
              <a:t>‘(</a:t>
            </a:r>
            <a:r>
              <a:rPr lang="en-US" sz="3000" dirty="0" smtClean="0">
                <a:solidFill>
                  <a:schemeClr val="tx1"/>
                </a:solidFill>
              </a:rPr>
              <a:t>he</a:t>
            </a:r>
            <a:r>
              <a:rPr lang="ru-RU" sz="3000" dirty="0" smtClean="0">
                <a:solidFill>
                  <a:schemeClr val="tx1"/>
                </a:solidFill>
              </a:rPr>
              <a:t>) </a:t>
            </a:r>
            <a:r>
              <a:rPr lang="en-US" sz="3000" dirty="0" smtClean="0">
                <a:solidFill>
                  <a:schemeClr val="tx1"/>
                </a:solidFill>
              </a:rPr>
              <a:t>hided</a:t>
            </a:r>
            <a:r>
              <a:rPr lang="ru-RU" sz="3000" dirty="0" smtClean="0">
                <a:solidFill>
                  <a:schemeClr val="tx1"/>
                </a:solidFill>
              </a:rPr>
              <a:t>’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3000" dirty="0" smtClean="0">
                <a:solidFill>
                  <a:schemeClr val="tx1"/>
                </a:solidFill>
              </a:rPr>
              <a:t> </a:t>
            </a:r>
            <a:r>
              <a:rPr lang="ru-RU" sz="3000" dirty="0" err="1" smtClean="0">
                <a:solidFill>
                  <a:schemeClr val="tx1"/>
                </a:solidFill>
              </a:rPr>
              <a:t>оba</a:t>
            </a:r>
            <a:r>
              <a:rPr lang="ru-RU" sz="3000" dirty="0" smtClean="0">
                <a:solidFill>
                  <a:schemeClr val="tx1"/>
                </a:solidFill>
              </a:rPr>
              <a:t>/МL</a:t>
            </a:r>
            <a:r>
              <a:rPr lang="en-US" sz="3000" dirty="0" smtClean="0">
                <a:solidFill>
                  <a:schemeClr val="tx1"/>
                </a:solidFill>
              </a:rPr>
              <a:t>	</a:t>
            </a:r>
            <a:r>
              <a:rPr lang="ru-RU" sz="3000" dirty="0" smtClean="0">
                <a:solidFill>
                  <a:schemeClr val="tx1"/>
                </a:solidFill>
              </a:rPr>
              <a:t> </a:t>
            </a:r>
            <a:r>
              <a:rPr lang="en-US" sz="3000" dirty="0" smtClean="0">
                <a:solidFill>
                  <a:schemeClr val="tx1"/>
                </a:solidFill>
              </a:rPr>
              <a:t>	</a:t>
            </a:r>
            <a:r>
              <a:rPr lang="ru-RU" sz="3000" dirty="0" smtClean="0">
                <a:solidFill>
                  <a:schemeClr val="tx1"/>
                </a:solidFill>
              </a:rPr>
              <a:t>‘(</a:t>
            </a:r>
            <a:r>
              <a:rPr lang="en-US" sz="3000" dirty="0" smtClean="0">
                <a:solidFill>
                  <a:schemeClr val="tx1"/>
                </a:solidFill>
              </a:rPr>
              <a:t>a bird</a:t>
            </a:r>
            <a:r>
              <a:rPr lang="ru-RU" sz="3000" dirty="0" smtClean="0">
                <a:solidFill>
                  <a:schemeClr val="tx1"/>
                </a:solidFill>
              </a:rPr>
              <a:t>) </a:t>
            </a:r>
            <a:r>
              <a:rPr lang="en-US" sz="3000" dirty="0" smtClean="0">
                <a:solidFill>
                  <a:schemeClr val="tx1"/>
                </a:solidFill>
              </a:rPr>
              <a:t>sat</a:t>
            </a:r>
            <a:r>
              <a:rPr lang="ru-RU" sz="3000" dirty="0" smtClean="0">
                <a:solidFill>
                  <a:schemeClr val="tx1"/>
                </a:solidFill>
              </a:rPr>
              <a:t>’</a:t>
            </a:r>
            <a:endParaRPr lang="ru-RU" sz="3000" dirty="0">
              <a:solidFill>
                <a:schemeClr val="tx1"/>
              </a:solidFill>
            </a:endParaRPr>
          </a:p>
          <a:p>
            <a:pPr marL="45720" indent="0">
              <a:buNone/>
            </a:pPr>
            <a:endParaRPr lang="ru-RU" sz="3000" dirty="0"/>
          </a:p>
          <a:p>
            <a:pPr marL="45720" indent="0">
              <a:buNone/>
            </a:pPr>
            <a:r>
              <a:rPr lang="en-US" sz="3000" dirty="0" smtClean="0">
                <a:solidFill>
                  <a:schemeClr val="tx1"/>
                </a:solidFill>
              </a:rPr>
              <a:t>Predictable contour tones are possible due to phonological rules</a:t>
            </a:r>
            <a:endParaRPr lang="ru-RU" sz="3000" dirty="0" smtClean="0">
              <a:solidFill>
                <a:schemeClr val="tx1"/>
              </a:solidFill>
            </a:endParaRPr>
          </a:p>
          <a:p>
            <a:pPr marL="45720" indent="0">
              <a:buNone/>
            </a:pPr>
            <a:r>
              <a:rPr lang="en-US" sz="3000" i="1" dirty="0" err="1" smtClean="0">
                <a:solidFill>
                  <a:schemeClr val="tx1"/>
                </a:solidFill>
              </a:rPr>
              <a:t>Efik</a:t>
            </a:r>
            <a:r>
              <a:rPr lang="ru-RU" sz="3000" dirty="0" smtClean="0">
                <a:solidFill>
                  <a:schemeClr val="tx1"/>
                </a:solidFill>
              </a:rPr>
              <a:t>:</a:t>
            </a:r>
            <a:endParaRPr lang="ru-RU" sz="3000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ru-RU" sz="3000" dirty="0" err="1">
                <a:solidFill>
                  <a:schemeClr val="tx1"/>
                </a:solidFill>
              </a:rPr>
              <a:t>ke</a:t>
            </a:r>
            <a:r>
              <a:rPr lang="ru-RU" sz="3000" dirty="0">
                <a:solidFill>
                  <a:schemeClr val="tx1"/>
                </a:solidFill>
              </a:rPr>
              <a:t> </a:t>
            </a:r>
            <a:r>
              <a:rPr lang="ru-RU" sz="3000" dirty="0" err="1">
                <a:solidFill>
                  <a:schemeClr val="tx1"/>
                </a:solidFill>
              </a:rPr>
              <a:t>urua</a:t>
            </a:r>
            <a:r>
              <a:rPr lang="ru-RU" sz="3000" dirty="0">
                <a:solidFill>
                  <a:schemeClr val="tx1"/>
                </a:solidFill>
              </a:rPr>
              <a:t>/HLLL &gt; </a:t>
            </a:r>
            <a:r>
              <a:rPr lang="ru-RU" sz="3000" dirty="0" err="1">
                <a:solidFill>
                  <a:schemeClr val="tx1"/>
                </a:solidFill>
              </a:rPr>
              <a:t>kurua</a:t>
            </a:r>
            <a:r>
              <a:rPr lang="ru-RU" sz="3000" dirty="0">
                <a:solidFill>
                  <a:schemeClr val="tx1"/>
                </a:solidFill>
              </a:rPr>
              <a:t>/FLL </a:t>
            </a:r>
            <a:r>
              <a:rPr lang="en-US" sz="3000" dirty="0" smtClean="0">
                <a:solidFill>
                  <a:schemeClr val="tx1"/>
                </a:solidFill>
              </a:rPr>
              <a:t>‘at the market’</a:t>
            </a:r>
            <a:endParaRPr lang="ru-RU" sz="3000" dirty="0">
              <a:solidFill>
                <a:schemeClr val="tx1"/>
              </a:solidFill>
            </a:endParaRPr>
          </a:p>
          <a:p>
            <a:pPr marL="45720" indent="0">
              <a:buNone/>
            </a:pPr>
            <a:endParaRPr lang="ru-RU" sz="300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17</a:t>
            </a:fld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7336996" y="2675981"/>
            <a:ext cx="36987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615002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1143000" y="221139"/>
            <a:ext cx="9875520" cy="1356360"/>
          </a:xfrm>
        </p:spPr>
        <p:txBody>
          <a:bodyPr/>
          <a:lstStyle/>
          <a:p>
            <a:r>
              <a:rPr lang="en-US" dirty="0"/>
              <a:t>Guinea Kpelle</a:t>
            </a:r>
            <a:endParaRPr lang="ru-RU" dirty="0"/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>
          <a:xfrm>
            <a:off x="1143000" y="1696792"/>
            <a:ext cx="9872871" cy="4038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3500" dirty="0">
                <a:solidFill>
                  <a:schemeClr val="tx1"/>
                </a:solidFill>
              </a:rPr>
              <a:t>(1)	</a:t>
            </a:r>
            <a:r>
              <a:rPr lang="en-US" sz="3500" b="1" dirty="0" err="1">
                <a:solidFill>
                  <a:schemeClr val="tx1"/>
                </a:solidFill>
              </a:rPr>
              <a:t>ŋaa</a:t>
            </a:r>
            <a:r>
              <a:rPr lang="en-US" sz="3500" b="1" dirty="0">
                <a:solidFill>
                  <a:schemeClr val="tx1"/>
                </a:solidFill>
              </a:rPr>
              <a:t> 		</a:t>
            </a:r>
            <a:r>
              <a:rPr lang="en-US" sz="3500" dirty="0" err="1">
                <a:solidFill>
                  <a:schemeClr val="tx1"/>
                </a:solidFill>
              </a:rPr>
              <a:t>ɓɛ</a:t>
            </a:r>
            <a:r>
              <a:rPr lang="en-US" sz="3500" b="1" dirty="0" err="1">
                <a:solidFill>
                  <a:schemeClr val="tx1"/>
                </a:solidFill>
              </a:rPr>
              <a:t>laa</a:t>
            </a:r>
            <a:r>
              <a:rPr lang="en-US" sz="3500" b="1" dirty="0">
                <a:solidFill>
                  <a:schemeClr val="tx1"/>
                </a:solidFill>
              </a:rPr>
              <a:t> </a:t>
            </a:r>
            <a:r>
              <a:rPr lang="ru-RU" sz="3500" b="1" dirty="0">
                <a:solidFill>
                  <a:schemeClr val="tx1"/>
                </a:solidFill>
              </a:rPr>
              <a:t>	</a:t>
            </a:r>
            <a:r>
              <a:rPr lang="en-US" sz="3500" b="1" dirty="0" err="1">
                <a:solidFill>
                  <a:schemeClr val="tx1"/>
                </a:solidFill>
              </a:rPr>
              <a:t>l</a:t>
            </a:r>
            <a:r>
              <a:rPr lang="en-US" sz="3500" dirty="0" err="1">
                <a:solidFill>
                  <a:schemeClr val="tx1"/>
                </a:solidFill>
              </a:rPr>
              <a:t>ɛ</a:t>
            </a:r>
            <a:r>
              <a:rPr lang="en-US" sz="3500" b="1" dirty="0">
                <a:solidFill>
                  <a:schemeClr val="tx1"/>
                </a:solidFill>
              </a:rPr>
              <a:t> </a:t>
            </a:r>
            <a:r>
              <a:rPr lang="ru-RU" sz="3500" b="1" dirty="0">
                <a:solidFill>
                  <a:schemeClr val="tx1"/>
                </a:solidFill>
              </a:rPr>
              <a:t>		   </a:t>
            </a:r>
            <a:r>
              <a:rPr lang="en-US" sz="3500" b="1" dirty="0">
                <a:solidFill>
                  <a:schemeClr val="tx1"/>
                </a:solidFill>
              </a:rPr>
              <a:t>ma</a:t>
            </a:r>
            <a:endParaRPr lang="ru-RU" sz="35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ru-RU" sz="3500" dirty="0">
                <a:solidFill>
                  <a:schemeClr val="tx1"/>
                </a:solidFill>
              </a:rPr>
              <a:t>	</a:t>
            </a:r>
            <a:r>
              <a:rPr lang="en-US" sz="3500" dirty="0" smtClean="0">
                <a:solidFill>
                  <a:schemeClr val="tx1"/>
                </a:solidFill>
              </a:rPr>
              <a:t>I</a:t>
            </a:r>
            <a:r>
              <a:rPr lang="en-US" sz="3500" dirty="0">
                <a:solidFill>
                  <a:schemeClr val="tx1"/>
                </a:solidFill>
              </a:rPr>
              <a:t>	</a:t>
            </a:r>
            <a:r>
              <a:rPr lang="ru-RU" sz="3500" dirty="0">
                <a:solidFill>
                  <a:schemeClr val="tx1"/>
                </a:solidFill>
              </a:rPr>
              <a:t>	</a:t>
            </a:r>
            <a:r>
              <a:rPr lang="en-US" sz="3500" dirty="0" smtClean="0">
                <a:solidFill>
                  <a:schemeClr val="tx1"/>
                </a:solidFill>
              </a:rPr>
              <a:t>sheep</a:t>
            </a:r>
            <a:r>
              <a:rPr lang="ru-RU" sz="3500" dirty="0" smtClean="0">
                <a:solidFill>
                  <a:schemeClr val="tx1"/>
                </a:solidFill>
              </a:rPr>
              <a:t> </a:t>
            </a:r>
            <a:r>
              <a:rPr lang="ru-RU" sz="3500" dirty="0">
                <a:solidFill>
                  <a:schemeClr val="tx1"/>
                </a:solidFill>
              </a:rPr>
              <a:t>	</a:t>
            </a:r>
            <a:r>
              <a:rPr lang="en-US" sz="3500" dirty="0" smtClean="0">
                <a:solidFill>
                  <a:schemeClr val="tx1"/>
                </a:solidFill>
              </a:rPr>
              <a:t>show</a:t>
            </a:r>
            <a:r>
              <a:rPr lang="ru-RU" sz="3500" dirty="0" smtClean="0">
                <a:solidFill>
                  <a:schemeClr val="tx1"/>
                </a:solidFill>
              </a:rPr>
              <a:t> </a:t>
            </a:r>
            <a:r>
              <a:rPr lang="en-US" sz="3500" dirty="0" smtClean="0">
                <a:solidFill>
                  <a:schemeClr val="tx1"/>
                </a:solidFill>
              </a:rPr>
              <a:t>	   him</a:t>
            </a:r>
            <a:endParaRPr lang="ru-RU" sz="35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3500" dirty="0" smtClean="0">
                <a:solidFill>
                  <a:schemeClr val="tx1"/>
                </a:solidFill>
              </a:rPr>
              <a:t>	‘I showed him a sheep’</a:t>
            </a:r>
            <a:endParaRPr lang="ru-RU" sz="35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ru-RU" sz="35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ru-RU" sz="3500" dirty="0">
                <a:solidFill>
                  <a:schemeClr val="tx1"/>
                </a:solidFill>
              </a:rPr>
              <a:t>(2)	</a:t>
            </a:r>
            <a:r>
              <a:rPr lang="en-US" sz="3500" b="1" dirty="0" err="1">
                <a:solidFill>
                  <a:schemeClr val="tx1"/>
                </a:solidFill>
              </a:rPr>
              <a:t>ŋaa</a:t>
            </a:r>
            <a:r>
              <a:rPr lang="en-US" sz="3500" b="1" dirty="0">
                <a:solidFill>
                  <a:schemeClr val="tx1"/>
                </a:solidFill>
              </a:rPr>
              <a:t> </a:t>
            </a:r>
            <a:r>
              <a:rPr lang="ru-RU" sz="3500" dirty="0">
                <a:solidFill>
                  <a:schemeClr val="tx1"/>
                </a:solidFill>
              </a:rPr>
              <a:t>		</a:t>
            </a:r>
            <a:r>
              <a:rPr lang="en-US" sz="3500" dirty="0" err="1">
                <a:solidFill>
                  <a:schemeClr val="tx1"/>
                </a:solidFill>
              </a:rPr>
              <a:t>ɓ</a:t>
            </a:r>
            <a:r>
              <a:rPr lang="en-US" sz="3500" b="1" dirty="0" err="1">
                <a:solidFill>
                  <a:schemeClr val="tx1"/>
                </a:solidFill>
              </a:rPr>
              <a:t>ala</a:t>
            </a:r>
            <a:r>
              <a:rPr lang="en-US" sz="3500" dirty="0">
                <a:solidFill>
                  <a:schemeClr val="tx1"/>
                </a:solidFill>
              </a:rPr>
              <a:t> </a:t>
            </a:r>
            <a:r>
              <a:rPr lang="ru-RU" sz="3500" dirty="0">
                <a:solidFill>
                  <a:schemeClr val="tx1"/>
                </a:solidFill>
              </a:rPr>
              <a:t>		</a:t>
            </a:r>
            <a:r>
              <a:rPr lang="en-US" sz="3500" b="1" dirty="0" err="1">
                <a:solidFill>
                  <a:schemeClr val="tx1"/>
                </a:solidFill>
              </a:rPr>
              <a:t>l</a:t>
            </a:r>
            <a:r>
              <a:rPr lang="en-US" sz="3500" dirty="0" err="1">
                <a:solidFill>
                  <a:schemeClr val="tx1"/>
                </a:solidFill>
              </a:rPr>
              <a:t>ɛ</a:t>
            </a:r>
            <a:r>
              <a:rPr lang="ru-RU" sz="3500" dirty="0">
                <a:solidFill>
                  <a:schemeClr val="tx1"/>
                </a:solidFill>
              </a:rPr>
              <a:t>		   </a:t>
            </a:r>
            <a:r>
              <a:rPr lang="en-US" sz="3500" b="1" dirty="0">
                <a:solidFill>
                  <a:schemeClr val="tx1"/>
                </a:solidFill>
              </a:rPr>
              <a:t>ma</a:t>
            </a:r>
            <a:endParaRPr lang="ru-RU" sz="35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ru-RU" sz="3500" dirty="0">
                <a:solidFill>
                  <a:schemeClr val="tx1"/>
                </a:solidFill>
              </a:rPr>
              <a:t>	</a:t>
            </a:r>
            <a:r>
              <a:rPr lang="en-US" sz="3500" dirty="0" smtClean="0">
                <a:solidFill>
                  <a:schemeClr val="tx1"/>
                </a:solidFill>
              </a:rPr>
              <a:t>I</a:t>
            </a:r>
            <a:r>
              <a:rPr lang="ru-RU" sz="3500" dirty="0">
                <a:solidFill>
                  <a:schemeClr val="tx1"/>
                </a:solidFill>
              </a:rPr>
              <a:t>		</a:t>
            </a:r>
            <a:r>
              <a:rPr lang="en-US" sz="3500" dirty="0" smtClean="0">
                <a:solidFill>
                  <a:schemeClr val="tx1"/>
                </a:solidFill>
              </a:rPr>
              <a:t>drum</a:t>
            </a:r>
            <a:r>
              <a:rPr lang="ru-RU" sz="3500" dirty="0">
                <a:solidFill>
                  <a:schemeClr val="tx1"/>
                </a:solidFill>
              </a:rPr>
              <a:t>	</a:t>
            </a:r>
            <a:r>
              <a:rPr lang="en-US" sz="3500" dirty="0" smtClean="0">
                <a:solidFill>
                  <a:schemeClr val="tx1"/>
                </a:solidFill>
              </a:rPr>
              <a:t>show</a:t>
            </a:r>
            <a:r>
              <a:rPr lang="ru-RU" sz="3500" dirty="0" smtClean="0">
                <a:solidFill>
                  <a:schemeClr val="tx1"/>
                </a:solidFill>
              </a:rPr>
              <a:t> </a:t>
            </a:r>
            <a:r>
              <a:rPr lang="en-US" sz="3500" dirty="0" smtClean="0">
                <a:solidFill>
                  <a:schemeClr val="tx1"/>
                </a:solidFill>
              </a:rPr>
              <a:t>	   him</a:t>
            </a:r>
            <a:endParaRPr lang="ru-RU" sz="35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3500" dirty="0" smtClean="0">
                <a:solidFill>
                  <a:schemeClr val="tx1"/>
                </a:solidFill>
              </a:rPr>
              <a:t>	‘</a:t>
            </a:r>
            <a:r>
              <a:rPr lang="en-US" sz="3500" dirty="0">
                <a:solidFill>
                  <a:schemeClr val="tx1"/>
                </a:solidFill>
              </a:rPr>
              <a:t>I showed him a </a:t>
            </a:r>
            <a:r>
              <a:rPr lang="en-US" sz="3500" dirty="0" smtClean="0">
                <a:solidFill>
                  <a:schemeClr val="tx1"/>
                </a:solidFill>
              </a:rPr>
              <a:t>drum’</a:t>
            </a:r>
            <a:endParaRPr lang="ru-RU" sz="3500" dirty="0">
              <a:solidFill>
                <a:schemeClr val="tx1"/>
              </a:solidFill>
            </a:endParaRPr>
          </a:p>
        </p:txBody>
      </p:sp>
      <p:pic>
        <p:nvPicPr>
          <p:cNvPr id="8" name="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76320" y="899319"/>
            <a:ext cx="609600" cy="609600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8361704" y="6187440"/>
            <a:ext cx="36080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(</a:t>
            </a:r>
            <a:r>
              <a:rPr lang="ru-RU" dirty="0" err="1"/>
              <a:t>thanks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Maria</a:t>
            </a:r>
            <a:r>
              <a:rPr lang="ru-RU" dirty="0"/>
              <a:t> </a:t>
            </a:r>
            <a:r>
              <a:rPr lang="ru-RU" dirty="0" err="1"/>
              <a:t>Konoshenko</a:t>
            </a:r>
            <a:r>
              <a:rPr lang="ru-RU" dirty="0"/>
              <a:t>, 2018)</a:t>
            </a:r>
          </a:p>
        </p:txBody>
      </p:sp>
    </p:spTree>
    <p:extLst>
      <p:ext uri="{BB962C8B-B14F-4D97-AF65-F5344CB8AC3E}">
        <p14:creationId xmlns:p14="http://schemas.microsoft.com/office/powerpoint/2010/main" val="4044931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2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4966" y="404227"/>
            <a:ext cx="2746420" cy="2877050"/>
          </a:xfrm>
        </p:spPr>
        <p:txBody>
          <a:bodyPr/>
          <a:lstStyle/>
          <a:p>
            <a:pPr algn="l"/>
            <a:r>
              <a:rPr lang="en-US" dirty="0" smtClean="0"/>
              <a:t>Guinea Kpelle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4"/>
          <a:srcRect l="16926" t="8725" r="13776" b="7149"/>
          <a:stretch/>
        </p:blipFill>
        <p:spPr>
          <a:xfrm>
            <a:off x="2507047" y="278274"/>
            <a:ext cx="9324182" cy="6032374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8439514" y="6233306"/>
            <a:ext cx="36080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/>
              <a:t>(</a:t>
            </a:r>
            <a:r>
              <a:rPr lang="ru-RU" dirty="0" err="1"/>
              <a:t>thanks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Maria</a:t>
            </a:r>
            <a:r>
              <a:rPr lang="ru-RU" dirty="0"/>
              <a:t> </a:t>
            </a:r>
            <a:r>
              <a:rPr lang="ru-RU" dirty="0" err="1"/>
              <a:t>Konoshenko</a:t>
            </a:r>
            <a:r>
              <a:rPr lang="ru-RU" dirty="0"/>
              <a:t>, 2018)</a:t>
            </a:r>
          </a:p>
        </p:txBody>
      </p:sp>
      <p:pic>
        <p:nvPicPr>
          <p:cNvPr id="6" name="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0624" y="37683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312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2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60227" y="145952"/>
            <a:ext cx="9875520" cy="1356360"/>
          </a:xfrm>
        </p:spPr>
        <p:txBody>
          <a:bodyPr/>
          <a:lstStyle/>
          <a:p>
            <a:r>
              <a:rPr lang="en-US" smtClean="0"/>
              <a:t>Suprasegmentals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31065" y="1867437"/>
            <a:ext cx="11560935" cy="4546242"/>
          </a:xfrm>
        </p:spPr>
        <p:txBody>
          <a:bodyPr>
            <a:normAutofit fontScale="92500" lnSpcReduction="10000"/>
          </a:bodyPr>
          <a:lstStyle/>
          <a:p>
            <a:pPr marL="45720" indent="0">
              <a:buNone/>
            </a:pPr>
            <a:r>
              <a:rPr lang="en-US" sz="3500" dirty="0" smtClean="0">
                <a:solidFill>
                  <a:schemeClr val="tx1"/>
                </a:solidFill>
              </a:rPr>
              <a:t>Prosodic units / features = </a:t>
            </a:r>
            <a:r>
              <a:rPr lang="en-US" sz="3500" dirty="0" err="1" smtClean="0">
                <a:solidFill>
                  <a:schemeClr val="tx1"/>
                </a:solidFill>
              </a:rPr>
              <a:t>suprasegmentals</a:t>
            </a:r>
            <a:r>
              <a:rPr lang="en-US" sz="3500" dirty="0">
                <a:solidFill>
                  <a:schemeClr val="tx1"/>
                </a:solidFill>
              </a:rPr>
              <a:t>:</a:t>
            </a:r>
            <a:endParaRPr lang="en-US" sz="3500" dirty="0" smtClean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3500" dirty="0" smtClean="0">
                <a:solidFill>
                  <a:schemeClr val="tx1"/>
                </a:solidFill>
              </a:rPr>
              <a:t> Hierarchy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500" dirty="0">
                <a:solidFill>
                  <a:schemeClr val="tx1"/>
                </a:solidFill>
              </a:rPr>
              <a:t> </a:t>
            </a:r>
            <a:r>
              <a:rPr lang="en-US" sz="3500" dirty="0" smtClean="0">
                <a:solidFill>
                  <a:schemeClr val="tx1"/>
                </a:solidFill>
              </a:rPr>
              <a:t>Structure: nucleus, periphery, boundaries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500" dirty="0">
                <a:solidFill>
                  <a:schemeClr val="tx1"/>
                </a:solidFill>
              </a:rPr>
              <a:t> </a:t>
            </a:r>
            <a:r>
              <a:rPr lang="en-US" sz="3500" dirty="0" smtClean="0">
                <a:solidFill>
                  <a:schemeClr val="tx1"/>
                </a:solidFill>
              </a:rPr>
              <a:t>System: not inventories but schemes</a:t>
            </a:r>
          </a:p>
          <a:p>
            <a:pPr marL="45720" indent="0">
              <a:buNone/>
            </a:pPr>
            <a:endParaRPr lang="en-US" sz="3500" dirty="0" smtClean="0">
              <a:solidFill>
                <a:schemeClr val="tx1"/>
              </a:solidFill>
            </a:endParaRPr>
          </a:p>
          <a:p>
            <a:pPr marL="45720" indent="0">
              <a:buNone/>
            </a:pPr>
            <a:r>
              <a:rPr lang="en-US" sz="3500" b="1" dirty="0" smtClean="0">
                <a:solidFill>
                  <a:schemeClr val="tx1"/>
                </a:solidFill>
              </a:rPr>
              <a:t>Units</a:t>
            </a:r>
            <a:r>
              <a:rPr lang="en-US" sz="3500" dirty="0" smtClean="0">
                <a:solidFill>
                  <a:schemeClr val="tx1"/>
                </a:solidFill>
              </a:rPr>
              <a:t>: foot, syllable, word, prosodic phrase, utterance…</a:t>
            </a:r>
          </a:p>
          <a:p>
            <a:pPr marL="45720" indent="0">
              <a:buNone/>
            </a:pPr>
            <a:r>
              <a:rPr lang="en-US" sz="3500" b="1" dirty="0" smtClean="0">
                <a:solidFill>
                  <a:schemeClr val="tx1"/>
                </a:solidFill>
              </a:rPr>
              <a:t>Features</a:t>
            </a:r>
            <a:r>
              <a:rPr lang="en-US" sz="3500" dirty="0" smtClean="0">
                <a:solidFill>
                  <a:schemeClr val="tx1"/>
                </a:solidFill>
              </a:rPr>
              <a:t>: stress, lexical tones, intonation, rhythm, tempo…</a:t>
            </a:r>
          </a:p>
          <a:p>
            <a:pPr marL="45720" indent="0">
              <a:buNone/>
            </a:pPr>
            <a:r>
              <a:rPr lang="en-US" sz="3500" b="1" dirty="0" smtClean="0">
                <a:solidFill>
                  <a:schemeClr val="tx1"/>
                </a:solidFill>
              </a:rPr>
              <a:t>Parameters</a:t>
            </a:r>
            <a:r>
              <a:rPr lang="en-US" sz="3500" dirty="0" smtClean="0">
                <a:solidFill>
                  <a:schemeClr val="tx1"/>
                </a:solidFill>
              </a:rPr>
              <a:t>: pitch, intensity, duration + phonation, quality…</a:t>
            </a:r>
          </a:p>
          <a:p>
            <a:pPr marL="274320" lvl="1" indent="0">
              <a:buNone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5082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60227" y="224589"/>
            <a:ext cx="9875520" cy="1155032"/>
          </a:xfrm>
        </p:spPr>
        <p:txBody>
          <a:bodyPr>
            <a:normAutofit/>
          </a:bodyPr>
          <a:lstStyle/>
          <a:p>
            <a:r>
              <a:rPr lang="en-US" dirty="0" smtClean="0"/>
              <a:t>Contour </a:t>
            </a:r>
            <a:r>
              <a:rPr lang="en-US" dirty="0"/>
              <a:t>tone languages 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87457" y="1529590"/>
            <a:ext cx="5408979" cy="48768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3200" dirty="0" smtClean="0">
                <a:solidFill>
                  <a:schemeClr val="tx1"/>
                </a:solidFill>
              </a:rPr>
              <a:t> </a:t>
            </a:r>
            <a:r>
              <a:rPr lang="en-US" sz="3200" dirty="0" smtClean="0">
                <a:solidFill>
                  <a:schemeClr val="tx1"/>
                </a:solidFill>
              </a:rPr>
              <a:t>At least one level tone</a:t>
            </a:r>
            <a:endParaRPr lang="ru-RU" sz="3200" dirty="0" smtClean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ru-RU" sz="3200" dirty="0" smtClean="0">
                <a:solidFill>
                  <a:schemeClr val="tx1"/>
                </a:solidFill>
              </a:rPr>
              <a:t> </a:t>
            </a:r>
            <a:r>
              <a:rPr lang="en-US" sz="3200" dirty="0" smtClean="0">
                <a:solidFill>
                  <a:schemeClr val="tx1"/>
                </a:solidFill>
              </a:rPr>
              <a:t>Contour tones are not derived from l</a:t>
            </a:r>
            <a:r>
              <a:rPr lang="en-US" sz="3200" dirty="0" smtClean="0">
                <a:solidFill>
                  <a:schemeClr val="tx1"/>
                </a:solidFill>
              </a:rPr>
              <a:t>evel tone(s)</a:t>
            </a:r>
            <a:endParaRPr lang="ru-RU" sz="3200" dirty="0" smtClean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3200" dirty="0" smtClean="0">
                <a:solidFill>
                  <a:schemeClr val="tx1"/>
                </a:solidFill>
              </a:rPr>
              <a:t> Shape is more important than register</a:t>
            </a:r>
            <a:endParaRPr lang="ru-RU" sz="3200" dirty="0" smtClean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ru-RU" sz="3200" dirty="0" smtClean="0">
                <a:solidFill>
                  <a:schemeClr val="tx1"/>
                </a:solidFill>
              </a:rPr>
              <a:t> </a:t>
            </a:r>
            <a:r>
              <a:rPr lang="en-US" sz="3200" dirty="0" smtClean="0">
                <a:solidFill>
                  <a:schemeClr val="tx1"/>
                </a:solidFill>
              </a:rPr>
              <a:t>Phonation</a:t>
            </a:r>
            <a:endParaRPr lang="ru-RU" sz="3200" dirty="0" smtClean="0">
              <a:solidFill>
                <a:schemeClr val="tx1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20</a:t>
            </a:fld>
            <a:endParaRPr lang="ru-RU"/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6556327" y="1541369"/>
            <a:ext cx="5129463" cy="45238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Corbel" pitchFamily="34" charset="0"/>
              <a:buNone/>
            </a:pPr>
            <a:r>
              <a:rPr lang="en-US" sz="3200" i="1" dirty="0" smtClean="0">
                <a:solidFill>
                  <a:schemeClr val="tx1"/>
                </a:solidFill>
              </a:rPr>
              <a:t>Thai</a:t>
            </a:r>
            <a:r>
              <a:rPr lang="ru-RU" sz="3200" dirty="0" smtClean="0">
                <a:solidFill>
                  <a:schemeClr val="tx1"/>
                </a:solidFill>
              </a:rPr>
              <a:t>:</a:t>
            </a:r>
            <a:endParaRPr lang="ru-RU" sz="3200" dirty="0" smtClean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ru-RU" sz="3200" dirty="0" smtClean="0">
                <a:solidFill>
                  <a:schemeClr val="tx1"/>
                </a:solidFill>
              </a:rPr>
              <a:t> </a:t>
            </a:r>
            <a:r>
              <a:rPr lang="ru-RU" sz="3200" dirty="0" err="1" smtClean="0">
                <a:solidFill>
                  <a:schemeClr val="tx1"/>
                </a:solidFill>
              </a:rPr>
              <a:t>nha</a:t>
            </a:r>
            <a:r>
              <a:rPr lang="ru-RU" sz="3200" dirty="0" smtClean="0">
                <a:solidFill>
                  <a:schemeClr val="tx1"/>
                </a:solidFill>
              </a:rPr>
              <a:t>:/HR </a:t>
            </a:r>
            <a:r>
              <a:rPr lang="en-US" sz="3200" dirty="0" smtClean="0">
                <a:solidFill>
                  <a:schemeClr val="tx1"/>
                </a:solidFill>
              </a:rPr>
              <a:t>		</a:t>
            </a:r>
            <a:r>
              <a:rPr lang="ru-RU" sz="3200" dirty="0" smtClean="0">
                <a:solidFill>
                  <a:schemeClr val="tx1"/>
                </a:solidFill>
              </a:rPr>
              <a:t>‘</a:t>
            </a:r>
            <a:r>
              <a:rPr lang="en-US" sz="3200" dirty="0" smtClean="0">
                <a:solidFill>
                  <a:schemeClr val="tx1"/>
                </a:solidFill>
              </a:rPr>
              <a:t>aunt</a:t>
            </a:r>
            <a:r>
              <a:rPr lang="ru-RU" sz="3200" dirty="0" smtClean="0">
                <a:solidFill>
                  <a:schemeClr val="tx1"/>
                </a:solidFill>
              </a:rPr>
              <a:t>’</a:t>
            </a:r>
            <a:endParaRPr lang="ru-RU" sz="3200" dirty="0" smtClean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ru-RU" sz="3200" dirty="0" smtClean="0">
                <a:solidFill>
                  <a:schemeClr val="tx1"/>
                </a:solidFill>
              </a:rPr>
              <a:t> </a:t>
            </a:r>
            <a:r>
              <a:rPr lang="ru-RU" sz="3200" dirty="0" err="1" smtClean="0">
                <a:solidFill>
                  <a:schemeClr val="tx1"/>
                </a:solidFill>
              </a:rPr>
              <a:t>nha</a:t>
            </a:r>
            <a:r>
              <a:rPr lang="ru-RU" sz="3200" dirty="0" smtClean="0">
                <a:solidFill>
                  <a:schemeClr val="tx1"/>
                </a:solidFill>
              </a:rPr>
              <a:t>:/LR </a:t>
            </a:r>
            <a:r>
              <a:rPr lang="en-US" sz="3200" dirty="0" smtClean="0">
                <a:solidFill>
                  <a:schemeClr val="tx1"/>
                </a:solidFill>
              </a:rPr>
              <a:t>		</a:t>
            </a:r>
            <a:r>
              <a:rPr lang="ru-RU" sz="3200" dirty="0" smtClean="0">
                <a:solidFill>
                  <a:schemeClr val="tx1"/>
                </a:solidFill>
              </a:rPr>
              <a:t>‘</a:t>
            </a:r>
            <a:r>
              <a:rPr lang="en-US" sz="3200" dirty="0" smtClean="0">
                <a:solidFill>
                  <a:schemeClr val="tx1"/>
                </a:solidFill>
              </a:rPr>
              <a:t>thick</a:t>
            </a:r>
            <a:r>
              <a:rPr lang="ru-RU" sz="3200" dirty="0" smtClean="0">
                <a:solidFill>
                  <a:schemeClr val="tx1"/>
                </a:solidFill>
              </a:rPr>
              <a:t>’</a:t>
            </a:r>
            <a:endParaRPr lang="ru-RU" sz="3200" dirty="0" smtClean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ru-RU" sz="3200" dirty="0" smtClean="0">
                <a:solidFill>
                  <a:schemeClr val="tx1"/>
                </a:solidFill>
              </a:rPr>
              <a:t> </a:t>
            </a:r>
            <a:r>
              <a:rPr lang="ru-RU" sz="3200" dirty="0" err="1" smtClean="0">
                <a:solidFill>
                  <a:schemeClr val="tx1"/>
                </a:solidFill>
              </a:rPr>
              <a:t>nha</a:t>
            </a:r>
            <a:r>
              <a:rPr lang="ru-RU" sz="3200" dirty="0" smtClean="0">
                <a:solidFill>
                  <a:schemeClr val="tx1"/>
                </a:solidFill>
              </a:rPr>
              <a:t>:/LF </a:t>
            </a:r>
            <a:r>
              <a:rPr lang="en-US" sz="3200" dirty="0" smtClean="0">
                <a:solidFill>
                  <a:schemeClr val="tx1"/>
                </a:solidFill>
              </a:rPr>
              <a:t>		</a:t>
            </a:r>
            <a:r>
              <a:rPr lang="ru-RU" sz="3200" dirty="0" smtClean="0">
                <a:solidFill>
                  <a:schemeClr val="tx1"/>
                </a:solidFill>
              </a:rPr>
              <a:t>‘</a:t>
            </a:r>
            <a:r>
              <a:rPr lang="en-US" sz="3200" dirty="0" smtClean="0">
                <a:solidFill>
                  <a:schemeClr val="tx1"/>
                </a:solidFill>
              </a:rPr>
              <a:t>name</a:t>
            </a:r>
            <a:r>
              <a:rPr lang="ru-RU" sz="3200" dirty="0" smtClean="0">
                <a:solidFill>
                  <a:schemeClr val="tx1"/>
                </a:solidFill>
              </a:rPr>
              <a:t>’</a:t>
            </a:r>
            <a:endParaRPr lang="ru-RU" sz="3200" dirty="0" smtClean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ru-RU" sz="3200" dirty="0" smtClean="0">
                <a:solidFill>
                  <a:schemeClr val="tx1"/>
                </a:solidFill>
              </a:rPr>
              <a:t> </a:t>
            </a:r>
            <a:r>
              <a:rPr lang="ru-RU" sz="3200" dirty="0" err="1" smtClean="0">
                <a:solidFill>
                  <a:schemeClr val="tx1"/>
                </a:solidFill>
              </a:rPr>
              <a:t>nha</a:t>
            </a:r>
            <a:r>
              <a:rPr lang="ru-RU" sz="3200" dirty="0" smtClean="0">
                <a:solidFill>
                  <a:schemeClr val="tx1"/>
                </a:solidFill>
              </a:rPr>
              <a:t>:/</a:t>
            </a:r>
            <a:r>
              <a:rPr lang="en-US" sz="3200" dirty="0" smtClean="0">
                <a:solidFill>
                  <a:schemeClr val="tx1"/>
                </a:solidFill>
              </a:rPr>
              <a:t>HF </a:t>
            </a:r>
            <a:r>
              <a:rPr lang="en-US" sz="3200" dirty="0" smtClean="0">
                <a:solidFill>
                  <a:schemeClr val="tx1"/>
                </a:solidFill>
              </a:rPr>
              <a:t>		</a:t>
            </a:r>
            <a:r>
              <a:rPr lang="ru-RU" sz="3200" dirty="0" smtClean="0">
                <a:solidFill>
                  <a:schemeClr val="tx1"/>
                </a:solidFill>
              </a:rPr>
              <a:t>‘</a:t>
            </a:r>
            <a:r>
              <a:rPr lang="en-US" sz="3200" dirty="0" smtClean="0">
                <a:solidFill>
                  <a:schemeClr val="tx1"/>
                </a:solidFill>
              </a:rPr>
              <a:t>field</a:t>
            </a:r>
            <a:r>
              <a:rPr lang="ru-RU" sz="3200" dirty="0" smtClean="0">
                <a:solidFill>
                  <a:schemeClr val="tx1"/>
                </a:solidFill>
              </a:rPr>
              <a:t>’</a:t>
            </a:r>
            <a:endParaRPr lang="ru-RU" sz="3200" dirty="0" smtClean="0">
              <a:solidFill>
                <a:schemeClr val="tx1"/>
              </a:solidFill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54058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60227" y="224589"/>
            <a:ext cx="9875520" cy="1155032"/>
          </a:xfrm>
        </p:spPr>
        <p:txBody>
          <a:bodyPr>
            <a:normAutofit/>
          </a:bodyPr>
          <a:lstStyle/>
          <a:p>
            <a:r>
              <a:rPr lang="en-US" dirty="0"/>
              <a:t>Contour tone languages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21</a:t>
            </a:fld>
            <a:endParaRPr lang="ru-RU"/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>
          <a:xfrm>
            <a:off x="689812" y="1636295"/>
            <a:ext cx="10326060" cy="4459705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3500" i="1" dirty="0">
                <a:solidFill>
                  <a:schemeClr val="tx1"/>
                </a:solidFill>
              </a:rPr>
              <a:t>Beijing </a:t>
            </a:r>
            <a:r>
              <a:rPr lang="en-US" sz="3500" i="1" dirty="0" smtClean="0">
                <a:solidFill>
                  <a:schemeClr val="tx1"/>
                </a:solidFill>
              </a:rPr>
              <a:t>Chinese</a:t>
            </a:r>
            <a:r>
              <a:rPr lang="ru-RU" sz="3500" i="1" dirty="0" smtClean="0">
                <a:solidFill>
                  <a:schemeClr val="tx1"/>
                </a:solidFill>
              </a:rPr>
              <a:t>:</a:t>
            </a:r>
            <a:endParaRPr lang="ru-RU" sz="3500" i="1" dirty="0">
              <a:solidFill>
                <a:schemeClr val="tx1"/>
              </a:solidFill>
            </a:endParaRPr>
          </a:p>
          <a:p>
            <a:pPr marL="45720" indent="0">
              <a:buNone/>
            </a:pPr>
            <a:r>
              <a:rPr lang="ru-RU" sz="3500" dirty="0" smtClean="0">
                <a:solidFill>
                  <a:schemeClr val="tx1"/>
                </a:solidFill>
              </a:rPr>
              <a:t>1. </a:t>
            </a:r>
            <a:r>
              <a:rPr lang="en-US" sz="3500" dirty="0" err="1" smtClean="0">
                <a:solidFill>
                  <a:schemeClr val="tx1"/>
                </a:solidFill>
              </a:rPr>
              <a:t>Mā</a:t>
            </a:r>
            <a:r>
              <a:rPr lang="ru-RU" sz="3500" dirty="0" smtClean="0">
                <a:solidFill>
                  <a:schemeClr val="tx1"/>
                </a:solidFill>
              </a:rPr>
              <a:t> </a:t>
            </a:r>
            <a:r>
              <a:rPr lang="ru-RU" sz="3500" dirty="0" smtClean="0">
                <a:solidFill>
                  <a:schemeClr val="tx1"/>
                </a:solidFill>
                <a:latin typeface="Cambria" panose="02040503050406030204" pitchFamily="18" charset="0"/>
              </a:rPr>
              <a:t>/ </a:t>
            </a:r>
            <a:r>
              <a:rPr lang="en-US" sz="3500" dirty="0" smtClean="0">
                <a:solidFill>
                  <a:schemeClr val="tx1"/>
                </a:solidFill>
              </a:rPr>
              <a:t>H</a:t>
            </a:r>
            <a:r>
              <a:rPr lang="ru-RU" sz="3500" dirty="0" smtClean="0">
                <a:solidFill>
                  <a:schemeClr val="tx1"/>
                </a:solidFill>
              </a:rPr>
              <a:t> </a:t>
            </a:r>
            <a:r>
              <a:rPr lang="ru-RU" sz="3500" dirty="0" smtClean="0">
                <a:solidFill>
                  <a:schemeClr val="tx1"/>
                </a:solidFill>
              </a:rPr>
              <a:t>	</a:t>
            </a:r>
            <a:r>
              <a:rPr lang="ru-RU" sz="3500" dirty="0" smtClean="0">
                <a:solidFill>
                  <a:schemeClr val="tx1"/>
                </a:solidFill>
              </a:rPr>
              <a:t>	</a:t>
            </a:r>
            <a:r>
              <a:rPr lang="ru-RU" sz="3500" dirty="0" smtClean="0">
                <a:solidFill>
                  <a:schemeClr val="tx1"/>
                </a:solidFill>
              </a:rPr>
              <a:t>‘</a:t>
            </a:r>
            <a:r>
              <a:rPr lang="en-US" sz="3500" dirty="0" smtClean="0">
                <a:solidFill>
                  <a:schemeClr val="tx1"/>
                </a:solidFill>
              </a:rPr>
              <a:t>mum</a:t>
            </a:r>
            <a:r>
              <a:rPr lang="ru-RU" sz="3500" dirty="0" smtClean="0">
                <a:solidFill>
                  <a:schemeClr val="tx1"/>
                </a:solidFill>
              </a:rPr>
              <a:t>’</a:t>
            </a:r>
            <a:endParaRPr lang="ru-RU" sz="3500" dirty="0">
              <a:solidFill>
                <a:schemeClr val="tx1"/>
              </a:solidFill>
            </a:endParaRPr>
          </a:p>
          <a:p>
            <a:pPr marL="45720" indent="0">
              <a:buNone/>
            </a:pPr>
            <a:r>
              <a:rPr lang="ru-RU" sz="3500" dirty="0">
                <a:solidFill>
                  <a:schemeClr val="tx1"/>
                </a:solidFill>
              </a:rPr>
              <a:t>2. </a:t>
            </a:r>
            <a:r>
              <a:rPr lang="en-US" sz="3500" dirty="0" smtClean="0">
                <a:solidFill>
                  <a:schemeClr val="tx1"/>
                </a:solidFill>
              </a:rPr>
              <a:t>M</a:t>
            </a:r>
            <a:r>
              <a:rPr lang="es-ES" sz="3500" dirty="0" smtClean="0">
                <a:solidFill>
                  <a:schemeClr val="tx1"/>
                </a:solidFill>
              </a:rPr>
              <a:t>á</a:t>
            </a:r>
            <a:r>
              <a:rPr lang="ru-RU" sz="3500" dirty="0" smtClean="0">
                <a:solidFill>
                  <a:schemeClr val="tx1"/>
                </a:solidFill>
              </a:rPr>
              <a:t> </a:t>
            </a:r>
            <a:r>
              <a:rPr lang="ru-RU" sz="3500" dirty="0" smtClean="0">
                <a:solidFill>
                  <a:schemeClr val="tx1"/>
                </a:solidFill>
              </a:rPr>
              <a:t>/ </a:t>
            </a:r>
            <a:r>
              <a:rPr lang="en-US" sz="3500" dirty="0" smtClean="0">
                <a:solidFill>
                  <a:schemeClr val="tx1"/>
                </a:solidFill>
              </a:rPr>
              <a:t>R </a:t>
            </a:r>
            <a:r>
              <a:rPr lang="ru-RU" sz="3500" dirty="0" smtClean="0">
                <a:solidFill>
                  <a:schemeClr val="tx1"/>
                </a:solidFill>
              </a:rPr>
              <a:t>		</a:t>
            </a:r>
            <a:r>
              <a:rPr lang="ru-RU" sz="3500" dirty="0" smtClean="0">
                <a:solidFill>
                  <a:schemeClr val="tx1"/>
                </a:solidFill>
              </a:rPr>
              <a:t>‘</a:t>
            </a:r>
            <a:r>
              <a:rPr lang="en-US" sz="3500" dirty="0" smtClean="0">
                <a:solidFill>
                  <a:schemeClr val="tx1"/>
                </a:solidFill>
              </a:rPr>
              <a:t>cannabis</a:t>
            </a:r>
            <a:r>
              <a:rPr lang="ru-RU" sz="3500" dirty="0" smtClean="0">
                <a:solidFill>
                  <a:schemeClr val="tx1"/>
                </a:solidFill>
              </a:rPr>
              <a:t>’</a:t>
            </a:r>
            <a:endParaRPr lang="ru-RU" sz="3500" dirty="0">
              <a:solidFill>
                <a:schemeClr val="tx1"/>
              </a:solidFill>
            </a:endParaRPr>
          </a:p>
          <a:p>
            <a:pPr marL="45720" indent="0">
              <a:buNone/>
            </a:pPr>
            <a:r>
              <a:rPr lang="ru-RU" sz="3500" dirty="0">
                <a:solidFill>
                  <a:schemeClr val="tx1"/>
                </a:solidFill>
              </a:rPr>
              <a:t>3. </a:t>
            </a:r>
            <a:r>
              <a:rPr lang="es-ES" sz="3500" dirty="0" smtClean="0">
                <a:solidFill>
                  <a:schemeClr val="tx1"/>
                </a:solidFill>
              </a:rPr>
              <a:t>Ma</a:t>
            </a:r>
            <a:r>
              <a:rPr lang="ru-RU" sz="3500" dirty="0" smtClean="0">
                <a:solidFill>
                  <a:schemeClr val="tx1"/>
                </a:solidFill>
              </a:rPr>
              <a:t>̌ / </a:t>
            </a:r>
            <a:r>
              <a:rPr lang="es-ES" sz="3500" dirty="0" smtClean="0">
                <a:solidFill>
                  <a:schemeClr val="tx1"/>
                </a:solidFill>
              </a:rPr>
              <a:t>LFR </a:t>
            </a:r>
            <a:r>
              <a:rPr lang="ru-RU" sz="3500" dirty="0" smtClean="0">
                <a:solidFill>
                  <a:schemeClr val="tx1"/>
                </a:solidFill>
              </a:rPr>
              <a:t>	</a:t>
            </a:r>
            <a:r>
              <a:rPr lang="ru-RU" sz="3500" dirty="0" smtClean="0">
                <a:solidFill>
                  <a:schemeClr val="tx1"/>
                </a:solidFill>
              </a:rPr>
              <a:t>‘</a:t>
            </a:r>
            <a:r>
              <a:rPr lang="en-US" sz="3500" dirty="0" smtClean="0">
                <a:solidFill>
                  <a:schemeClr val="tx1"/>
                </a:solidFill>
              </a:rPr>
              <a:t>horse</a:t>
            </a:r>
            <a:r>
              <a:rPr lang="ru-RU" sz="3500" dirty="0" smtClean="0">
                <a:solidFill>
                  <a:schemeClr val="tx1"/>
                </a:solidFill>
              </a:rPr>
              <a:t>’ </a:t>
            </a:r>
            <a:endParaRPr lang="ru-RU" sz="3500" dirty="0" smtClean="0">
              <a:solidFill>
                <a:schemeClr val="tx1"/>
              </a:solidFill>
            </a:endParaRPr>
          </a:p>
          <a:p>
            <a:pPr marL="45720" indent="0">
              <a:buNone/>
            </a:pPr>
            <a:r>
              <a:rPr lang="ru-RU" sz="3500" dirty="0" smtClean="0">
                <a:solidFill>
                  <a:schemeClr val="tx1"/>
                </a:solidFill>
              </a:rPr>
              <a:t>4.</a:t>
            </a:r>
            <a:r>
              <a:rPr lang="es-ES" sz="3500" dirty="0">
                <a:solidFill>
                  <a:schemeClr val="tx1"/>
                </a:solidFill>
              </a:rPr>
              <a:t> </a:t>
            </a:r>
            <a:r>
              <a:rPr lang="es-ES" sz="3500" dirty="0" smtClean="0">
                <a:solidFill>
                  <a:schemeClr val="tx1"/>
                </a:solidFill>
              </a:rPr>
              <a:t>Ma</a:t>
            </a:r>
            <a:r>
              <a:rPr lang="ru-RU" sz="3500" dirty="0">
                <a:solidFill>
                  <a:schemeClr val="tx1"/>
                </a:solidFill>
              </a:rPr>
              <a:t>̀ </a:t>
            </a:r>
            <a:r>
              <a:rPr lang="ru-RU" sz="3500" dirty="0" smtClean="0">
                <a:solidFill>
                  <a:schemeClr val="tx1"/>
                </a:solidFill>
              </a:rPr>
              <a:t>/ </a:t>
            </a:r>
            <a:r>
              <a:rPr lang="es-ES" sz="3500" dirty="0">
                <a:solidFill>
                  <a:schemeClr val="tx1"/>
                </a:solidFill>
              </a:rPr>
              <a:t>F </a:t>
            </a:r>
            <a:r>
              <a:rPr lang="ru-RU" sz="3500" dirty="0" smtClean="0">
                <a:solidFill>
                  <a:schemeClr val="tx1"/>
                </a:solidFill>
              </a:rPr>
              <a:t>		</a:t>
            </a:r>
            <a:r>
              <a:rPr lang="ru-RU" sz="3500" dirty="0" smtClean="0">
                <a:solidFill>
                  <a:schemeClr val="tx1"/>
                </a:solidFill>
              </a:rPr>
              <a:t>‘</a:t>
            </a:r>
            <a:r>
              <a:rPr lang="en-US" sz="3500" dirty="0" smtClean="0">
                <a:solidFill>
                  <a:schemeClr val="tx1"/>
                </a:solidFill>
              </a:rPr>
              <a:t>to scold</a:t>
            </a:r>
            <a:r>
              <a:rPr lang="ru-RU" sz="3500" dirty="0" smtClean="0">
                <a:solidFill>
                  <a:schemeClr val="tx1"/>
                </a:solidFill>
              </a:rPr>
              <a:t>’</a:t>
            </a:r>
            <a:endParaRPr lang="ru-RU" sz="3500" dirty="0">
              <a:solidFill>
                <a:schemeClr val="tx1"/>
              </a:solidFill>
            </a:endParaRPr>
          </a:p>
        </p:txBody>
      </p:sp>
      <p:pic>
        <p:nvPicPr>
          <p:cNvPr id="6" name="Объект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1532" y="2764635"/>
            <a:ext cx="6261374" cy="1227816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794663" y="5605916"/>
            <a:ext cx="10207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err="1"/>
              <a:t>YouTube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0890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60227" y="387927"/>
            <a:ext cx="9875520" cy="914400"/>
          </a:xfrm>
        </p:spPr>
        <p:txBody>
          <a:bodyPr>
            <a:normAutofit/>
          </a:bodyPr>
          <a:lstStyle/>
          <a:p>
            <a:r>
              <a:rPr lang="en-US" dirty="0"/>
              <a:t>Beijing </a:t>
            </a:r>
            <a:r>
              <a:rPr lang="en-US" dirty="0" smtClean="0"/>
              <a:t>Chinese</a:t>
            </a:r>
            <a:endParaRPr lang="en-US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168" y="1213943"/>
            <a:ext cx="9989127" cy="5375010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9675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Vietnamese tones</a:t>
            </a:r>
            <a:endParaRPr lang="ru-RU" sz="3600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2063552" y="1268761"/>
            <a:ext cx="8229600" cy="4525963"/>
          </a:xfrm>
        </p:spPr>
        <p:txBody>
          <a:bodyPr/>
          <a:lstStyle/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pPr>
              <a:buNone/>
            </a:pPr>
            <a:endParaRPr lang="ru-RU" dirty="0"/>
          </a:p>
        </p:txBody>
      </p:sp>
      <p:pic>
        <p:nvPicPr>
          <p:cNvPr id="5" name="Рисунок 4" descr="800px-VietnameseToneNorther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996336" y="1287780"/>
            <a:ext cx="6732240" cy="4645246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2063552" y="5841365"/>
            <a:ext cx="10207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err="1"/>
              <a:t>YouTube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520124" y="2403014"/>
            <a:ext cx="360350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000" dirty="0" err="1"/>
              <a:t>Glottalized</a:t>
            </a:r>
            <a:r>
              <a:rPr lang="ru-RU" sz="3000" dirty="0"/>
              <a:t> / </a:t>
            </a:r>
            <a:r>
              <a:rPr lang="ru-RU" sz="3000" dirty="0" err="1"/>
              <a:t>breathy</a:t>
            </a:r>
            <a:r>
              <a:rPr lang="ru-RU" sz="3000" dirty="0"/>
              <a:t> / </a:t>
            </a:r>
            <a:r>
              <a:rPr lang="ru-RU" sz="3000" dirty="0" err="1"/>
              <a:t>modal</a:t>
            </a:r>
            <a:r>
              <a:rPr lang="ru-RU" sz="3000" dirty="0"/>
              <a:t> </a:t>
            </a:r>
            <a:r>
              <a:rPr lang="ru-RU" sz="3000" dirty="0" err="1" smtClean="0"/>
              <a:t>voice</a:t>
            </a:r>
            <a:endParaRPr lang="en-US" sz="3000" dirty="0" smtClean="0"/>
          </a:p>
          <a:p>
            <a:endParaRPr lang="ru-RU" sz="3000" dirty="0"/>
          </a:p>
          <a:p>
            <a:r>
              <a:rPr lang="ru-RU" sz="3000" dirty="0" err="1"/>
              <a:t>Long</a:t>
            </a:r>
            <a:r>
              <a:rPr lang="ru-RU" sz="3000" dirty="0"/>
              <a:t> / </a:t>
            </a:r>
            <a:r>
              <a:rPr lang="ru-RU" sz="3000" dirty="0" err="1"/>
              <a:t>short</a:t>
            </a:r>
            <a:endParaRPr lang="ru-RU" sz="30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9010423" y="6231337"/>
            <a:ext cx="29803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(</a:t>
            </a:r>
            <a:r>
              <a:rPr lang="ru-RU" dirty="0" err="1"/>
              <a:t>Nguyễn</a:t>
            </a:r>
            <a:r>
              <a:rPr lang="ru-RU" dirty="0"/>
              <a:t> &amp; </a:t>
            </a:r>
            <a:r>
              <a:rPr lang="ru-RU" dirty="0" err="1"/>
              <a:t>Edmondson</a:t>
            </a:r>
            <a:r>
              <a:rPr lang="ru-RU" dirty="0"/>
              <a:t> 1998)</a:t>
            </a:r>
          </a:p>
        </p:txBody>
      </p:sp>
    </p:spTree>
    <p:extLst>
      <p:ext uri="{BB962C8B-B14F-4D97-AF65-F5344CB8AC3E}">
        <p14:creationId xmlns:p14="http://schemas.microsoft.com/office/powerpoint/2010/main" val="2350731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60227" y="335280"/>
            <a:ext cx="9875520" cy="1356360"/>
          </a:xfrm>
        </p:spPr>
        <p:txBody>
          <a:bodyPr/>
          <a:lstStyle/>
          <a:p>
            <a:r>
              <a:rPr lang="en-US" dirty="0" smtClean="0"/>
              <a:t>Context influence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24</a:t>
            </a:fld>
            <a:endParaRPr lang="ru-RU"/>
          </a:p>
        </p:txBody>
      </p:sp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695" y="1522022"/>
            <a:ext cx="7705211" cy="3677486"/>
          </a:xfrm>
        </p:spPr>
      </p:pic>
      <p:sp>
        <p:nvSpPr>
          <p:cNvPr id="8" name="Прямоугольник 7"/>
          <p:cNvSpPr/>
          <p:nvPr/>
        </p:nvSpPr>
        <p:spPr>
          <a:xfrm rot="16200000">
            <a:off x="8657349" y="3366936"/>
            <a:ext cx="3419911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dirty="0" smtClean="0"/>
              <a:t>(</a:t>
            </a:r>
            <a:r>
              <a:rPr lang="ru-RU" sz="2500" dirty="0" err="1" smtClean="0"/>
              <a:t>Ashby</a:t>
            </a:r>
            <a:r>
              <a:rPr lang="ru-RU" sz="2500" dirty="0"/>
              <a:t>, </a:t>
            </a:r>
            <a:r>
              <a:rPr lang="ru-RU" sz="2500" dirty="0" err="1"/>
              <a:t>Maidment</a:t>
            </a:r>
            <a:r>
              <a:rPr lang="ru-RU" sz="2500" dirty="0"/>
              <a:t> </a:t>
            </a:r>
            <a:r>
              <a:rPr lang="ru-RU" sz="2500" dirty="0" smtClean="0"/>
              <a:t>2005</a:t>
            </a:r>
            <a:r>
              <a:rPr lang="en-US" sz="2500" dirty="0" smtClean="0"/>
              <a:t>)</a:t>
            </a:r>
            <a:endParaRPr lang="ru-RU" sz="250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1026695" y="5315419"/>
            <a:ext cx="957913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000" dirty="0" smtClean="0"/>
              <a:t>Declination</a:t>
            </a:r>
            <a:endParaRPr lang="ru-RU" sz="30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000" dirty="0" smtClean="0"/>
              <a:t>Voiced and voiceless consonants</a:t>
            </a:r>
            <a:endParaRPr lang="ru-RU" sz="3000" dirty="0"/>
          </a:p>
        </p:txBody>
      </p:sp>
    </p:spTree>
    <p:extLst>
      <p:ext uri="{BB962C8B-B14F-4D97-AF65-F5344CB8AC3E}">
        <p14:creationId xmlns:p14="http://schemas.microsoft.com/office/powerpoint/2010/main" val="3161949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Transcription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86064" y="1965960"/>
            <a:ext cx="3978441" cy="413004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3000" dirty="0">
                <a:solidFill>
                  <a:schemeClr val="tx1"/>
                </a:solidFill>
              </a:rPr>
              <a:t>5 = extra </a:t>
            </a:r>
            <a:r>
              <a:rPr lang="en-US" sz="3000" dirty="0" smtClean="0">
                <a:solidFill>
                  <a:schemeClr val="tx1"/>
                </a:solidFill>
              </a:rPr>
              <a:t>high </a:t>
            </a:r>
            <a:endParaRPr lang="ru-RU" sz="3000" dirty="0" smtClean="0">
              <a:solidFill>
                <a:schemeClr val="tx1"/>
              </a:solidFill>
            </a:endParaRPr>
          </a:p>
          <a:p>
            <a:pPr marL="45720" indent="0">
              <a:buNone/>
            </a:pPr>
            <a:r>
              <a:rPr lang="en-US" sz="3000" dirty="0" smtClean="0">
                <a:solidFill>
                  <a:schemeClr val="tx1"/>
                </a:solidFill>
              </a:rPr>
              <a:t>4 </a:t>
            </a:r>
            <a:r>
              <a:rPr lang="en-US" sz="3000" dirty="0">
                <a:solidFill>
                  <a:schemeClr val="tx1"/>
                </a:solidFill>
              </a:rPr>
              <a:t>= </a:t>
            </a:r>
            <a:r>
              <a:rPr lang="en-US" sz="3000" dirty="0" smtClean="0">
                <a:solidFill>
                  <a:schemeClr val="tx1"/>
                </a:solidFill>
              </a:rPr>
              <a:t>high</a:t>
            </a:r>
            <a:endParaRPr lang="ru-RU" sz="3000" dirty="0" smtClean="0">
              <a:solidFill>
                <a:schemeClr val="tx1"/>
              </a:solidFill>
            </a:endParaRPr>
          </a:p>
          <a:p>
            <a:pPr marL="45720" indent="0">
              <a:buNone/>
            </a:pPr>
            <a:r>
              <a:rPr lang="en-US" sz="3000" dirty="0" smtClean="0">
                <a:solidFill>
                  <a:schemeClr val="tx1"/>
                </a:solidFill>
              </a:rPr>
              <a:t>2 </a:t>
            </a:r>
            <a:r>
              <a:rPr lang="en-US" sz="3000" dirty="0">
                <a:solidFill>
                  <a:schemeClr val="tx1"/>
                </a:solidFill>
              </a:rPr>
              <a:t>= </a:t>
            </a:r>
            <a:r>
              <a:rPr lang="en-US" sz="3000" dirty="0" smtClean="0">
                <a:solidFill>
                  <a:schemeClr val="tx1"/>
                </a:solidFill>
              </a:rPr>
              <a:t>low</a:t>
            </a:r>
            <a:endParaRPr lang="ru-RU" sz="3000" dirty="0" smtClean="0">
              <a:solidFill>
                <a:schemeClr val="tx1"/>
              </a:solidFill>
            </a:endParaRPr>
          </a:p>
          <a:p>
            <a:pPr marL="45720" indent="0">
              <a:buNone/>
            </a:pPr>
            <a:r>
              <a:rPr lang="en-US" sz="3000" dirty="0" smtClean="0">
                <a:solidFill>
                  <a:schemeClr val="tx1"/>
                </a:solidFill>
              </a:rPr>
              <a:t>1 </a:t>
            </a:r>
            <a:r>
              <a:rPr lang="en-US" sz="3000" dirty="0">
                <a:solidFill>
                  <a:schemeClr val="tx1"/>
                </a:solidFill>
              </a:rPr>
              <a:t>= extra </a:t>
            </a:r>
            <a:r>
              <a:rPr lang="en-US" sz="3000" dirty="0" smtClean="0">
                <a:solidFill>
                  <a:schemeClr val="tx1"/>
                </a:solidFill>
              </a:rPr>
              <a:t>low</a:t>
            </a:r>
            <a:endParaRPr lang="ru-RU" sz="3000" dirty="0">
              <a:solidFill>
                <a:schemeClr val="tx1"/>
              </a:solidFill>
            </a:endParaRPr>
          </a:p>
          <a:p>
            <a:pPr marL="45720" indent="0">
              <a:buNone/>
            </a:pPr>
            <a:r>
              <a:rPr lang="en-US" sz="3000" dirty="0" smtClean="0">
                <a:solidFill>
                  <a:schemeClr val="tx1"/>
                </a:solidFill>
              </a:rPr>
              <a:t>[ba</a:t>
            </a:r>
            <a:r>
              <a:rPr lang="en-US" sz="3000" baseline="30000" dirty="0" smtClean="0">
                <a:solidFill>
                  <a:schemeClr val="tx1"/>
                </a:solidFill>
              </a:rPr>
              <a:t>42</a:t>
            </a:r>
            <a:r>
              <a:rPr lang="en-US" sz="3000" dirty="0" smtClean="0">
                <a:solidFill>
                  <a:schemeClr val="tx1"/>
                </a:solidFill>
              </a:rPr>
              <a:t>]</a:t>
            </a:r>
            <a:r>
              <a:rPr lang="ru-RU" sz="3000" dirty="0" smtClean="0">
                <a:solidFill>
                  <a:schemeClr val="tx1"/>
                </a:solidFill>
              </a:rPr>
              <a:t>, </a:t>
            </a:r>
            <a:r>
              <a:rPr lang="en-US" sz="3000" dirty="0">
                <a:solidFill>
                  <a:schemeClr val="tx1"/>
                </a:solidFill>
              </a:rPr>
              <a:t>[</a:t>
            </a:r>
            <a:r>
              <a:rPr lang="en-US" sz="3000" dirty="0" smtClean="0">
                <a:solidFill>
                  <a:schemeClr val="tx1"/>
                </a:solidFill>
              </a:rPr>
              <a:t>ba</a:t>
            </a:r>
            <a:r>
              <a:rPr lang="en-US" sz="3000" baseline="30000" dirty="0" smtClean="0">
                <a:solidFill>
                  <a:schemeClr val="tx1"/>
                </a:solidFill>
              </a:rPr>
              <a:t>42</a:t>
            </a:r>
            <a:r>
              <a:rPr lang="ru-RU" sz="3000" baseline="30000" dirty="0" smtClean="0">
                <a:solidFill>
                  <a:schemeClr val="tx1"/>
                </a:solidFill>
              </a:rPr>
              <a:t>4</a:t>
            </a:r>
            <a:r>
              <a:rPr lang="en-US" sz="3000" dirty="0" smtClean="0">
                <a:solidFill>
                  <a:schemeClr val="tx1"/>
                </a:solidFill>
              </a:rPr>
              <a:t>]</a:t>
            </a:r>
            <a:endParaRPr lang="ru-RU" sz="3000" dirty="0">
              <a:solidFill>
                <a:schemeClr val="tx1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25</a:t>
            </a:fld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6458" y="1287780"/>
            <a:ext cx="4795435" cy="4590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5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Stress in lexical tone languages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3000" y="2057400"/>
            <a:ext cx="10344955" cy="40386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ru-RU" sz="3500" dirty="0" smtClean="0">
                <a:solidFill>
                  <a:schemeClr val="tx1"/>
                </a:solidFill>
              </a:rPr>
              <a:t> </a:t>
            </a:r>
            <a:r>
              <a:rPr lang="en-US" sz="3500" u="sng" dirty="0" smtClean="0">
                <a:solidFill>
                  <a:schemeClr val="tx1"/>
                </a:solidFill>
              </a:rPr>
              <a:t>Register tone languages </a:t>
            </a:r>
            <a:r>
              <a:rPr lang="en-US" sz="3500" dirty="0" smtClean="0">
                <a:solidFill>
                  <a:schemeClr val="tx1"/>
                </a:solidFill>
              </a:rPr>
              <a:t>usually have no stress: syllables are all equally prominent</a:t>
            </a:r>
            <a:endParaRPr lang="ru-RU" sz="3500" dirty="0" smtClean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3500" dirty="0" smtClean="0">
                <a:solidFill>
                  <a:schemeClr val="tx1"/>
                </a:solidFill>
              </a:rPr>
              <a:t> </a:t>
            </a:r>
            <a:r>
              <a:rPr lang="en-US" sz="3500" u="sng" dirty="0" smtClean="0">
                <a:solidFill>
                  <a:schemeClr val="tx1"/>
                </a:solidFill>
              </a:rPr>
              <a:t>Contour tone languages </a:t>
            </a:r>
            <a:r>
              <a:rPr lang="en-US" sz="3500" dirty="0" smtClean="0">
                <a:solidFill>
                  <a:schemeClr val="tx1"/>
                </a:solidFill>
              </a:rPr>
              <a:t>can have stress: there can be more tonal distinctions under stress</a:t>
            </a:r>
            <a:r>
              <a:rPr lang="en-US" sz="3500" dirty="0">
                <a:solidFill>
                  <a:schemeClr val="tx1"/>
                </a:solidFill>
              </a:rPr>
              <a:t> </a:t>
            </a:r>
            <a:endParaRPr lang="en-US" sz="3500" dirty="0" smtClean="0">
              <a:solidFill>
                <a:schemeClr val="tx1"/>
              </a:solidFill>
            </a:endParaRPr>
          </a:p>
          <a:p>
            <a:pPr marL="45720" indent="0">
              <a:buNone/>
            </a:pPr>
            <a:r>
              <a:rPr lang="en-US" sz="3500" dirty="0">
                <a:solidFill>
                  <a:schemeClr val="tx1"/>
                </a:solidFill>
              </a:rPr>
              <a:t>	</a:t>
            </a:r>
            <a:r>
              <a:rPr lang="en-US" sz="3500" dirty="0" smtClean="0">
                <a:solidFill>
                  <a:schemeClr val="tx1"/>
                </a:solidFill>
              </a:rPr>
              <a:t>		</a:t>
            </a:r>
            <a:r>
              <a:rPr lang="en-US" sz="3500" dirty="0" smtClean="0">
                <a:solidFill>
                  <a:schemeClr val="tx1"/>
                </a:solidFill>
              </a:rPr>
              <a:t>(compare with vowel reduction!)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3471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Intonation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66206" y="1867989"/>
            <a:ext cx="10349665" cy="4228011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3400" dirty="0" smtClean="0">
                <a:solidFill>
                  <a:schemeClr val="tx1"/>
                </a:solidFill>
              </a:rPr>
              <a:t> Pitch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400" dirty="0" smtClean="0">
                <a:solidFill>
                  <a:schemeClr val="tx1"/>
                </a:solidFill>
              </a:rPr>
              <a:t> Pauses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400" dirty="0" smtClean="0">
                <a:solidFill>
                  <a:schemeClr val="tx1"/>
                </a:solidFill>
              </a:rPr>
              <a:t> Division </a:t>
            </a:r>
            <a:r>
              <a:rPr lang="en-US" sz="3400" dirty="0" smtClean="0">
                <a:solidFill>
                  <a:schemeClr val="tx1"/>
                </a:solidFill>
              </a:rPr>
              <a:t>into parts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400" dirty="0" smtClean="0">
                <a:solidFill>
                  <a:schemeClr val="tx1"/>
                </a:solidFill>
              </a:rPr>
              <a:t> Prosodic stress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34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3400" dirty="0" smtClean="0">
                <a:solidFill>
                  <a:schemeClr val="tx1"/>
                </a:solidFill>
              </a:rPr>
              <a:t> </a:t>
            </a:r>
            <a:r>
              <a:rPr lang="en-US" sz="3400" dirty="0" err="1" smtClean="0">
                <a:solidFill>
                  <a:schemeClr val="tx1"/>
                </a:solidFill>
              </a:rPr>
              <a:t>ToBI</a:t>
            </a:r>
            <a:r>
              <a:rPr lang="en-US" sz="3400" dirty="0" smtClean="0">
                <a:solidFill>
                  <a:schemeClr val="tx1"/>
                </a:solidFill>
              </a:rPr>
              <a:t> transcribing system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400" dirty="0" smtClean="0">
                <a:solidFill>
                  <a:schemeClr val="tx1"/>
                </a:solidFill>
              </a:rPr>
              <a:t> Janet </a:t>
            </a:r>
            <a:r>
              <a:rPr lang="en-US" sz="3400" dirty="0" err="1">
                <a:solidFill>
                  <a:schemeClr val="tx1"/>
                </a:solidFill>
              </a:rPr>
              <a:t>Pierrehumbert</a:t>
            </a:r>
            <a:endParaRPr lang="ru-RU" sz="3400" dirty="0">
              <a:solidFill>
                <a:schemeClr val="tx1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3535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George’s shopping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05119" y="2075594"/>
            <a:ext cx="10525259" cy="40386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3500" i="1" dirty="0">
                <a:solidFill>
                  <a:schemeClr val="tx1"/>
                </a:solidFill>
              </a:rPr>
              <a:t>Alright there! I got veg, meat, olive oil, water and honey. Can you hear me? What else do we need?</a:t>
            </a:r>
            <a:endParaRPr lang="ru-RU" sz="3500" i="1" dirty="0">
              <a:solidFill>
                <a:schemeClr val="tx1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1257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Russian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54" y="2099257"/>
            <a:ext cx="11457042" cy="3580326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29</a:t>
            </a:fld>
            <a:endParaRPr lang="ru-RU"/>
          </a:p>
        </p:txBody>
      </p:sp>
      <p:pic>
        <p:nvPicPr>
          <p:cNvPr id="6" name="русский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7811" y="567958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083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9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Today:	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3001" y="2057400"/>
            <a:ext cx="4497946" cy="4038600"/>
          </a:xfrm>
        </p:spPr>
        <p:txBody>
          <a:bodyPr>
            <a:normAutofit/>
          </a:bodyPr>
          <a:lstStyle/>
          <a:p>
            <a:pPr marL="560070" indent="-514350">
              <a:buFont typeface="+mj-lt"/>
              <a:buAutoNum type="arabicPeriod"/>
            </a:pPr>
            <a:r>
              <a:rPr lang="en-US" sz="3500" dirty="0" smtClean="0">
                <a:solidFill>
                  <a:schemeClr val="tx1"/>
                </a:solidFill>
              </a:rPr>
              <a:t>Word stress</a:t>
            </a:r>
          </a:p>
          <a:p>
            <a:pPr marL="560070" indent="-514350">
              <a:buFont typeface="+mj-lt"/>
              <a:buAutoNum type="arabicPeriod"/>
            </a:pPr>
            <a:r>
              <a:rPr lang="en-US" sz="3500" dirty="0" smtClean="0">
                <a:solidFill>
                  <a:schemeClr val="tx1"/>
                </a:solidFill>
              </a:rPr>
              <a:t>Lexical tones</a:t>
            </a:r>
          </a:p>
          <a:p>
            <a:pPr marL="560070" indent="-514350">
              <a:buFont typeface="+mj-lt"/>
              <a:buAutoNum type="arabicPeriod"/>
            </a:pPr>
            <a:r>
              <a:rPr lang="en-US" sz="3500" dirty="0" smtClean="0">
                <a:solidFill>
                  <a:schemeClr val="tx1"/>
                </a:solidFill>
              </a:rPr>
              <a:t>Intonation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3</a:t>
            </a:fld>
            <a:endParaRPr lang="ru-RU"/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6091707" y="2305318"/>
            <a:ext cx="4924164" cy="3790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Corbel" pitchFamily="34" charset="0"/>
              <a:buNone/>
            </a:pPr>
            <a:r>
              <a:rPr lang="en-US" sz="3500" dirty="0" smtClean="0">
                <a:solidFill>
                  <a:schemeClr val="tx1"/>
                </a:solidFill>
              </a:rPr>
              <a:t>Types and descriptions</a:t>
            </a:r>
          </a:p>
          <a:p>
            <a:pPr marL="45720" indent="0">
              <a:buFont typeface="Corbel" pitchFamily="34" charset="0"/>
              <a:buNone/>
            </a:pPr>
            <a:r>
              <a:rPr lang="en-US" sz="3500" dirty="0" smtClean="0">
                <a:solidFill>
                  <a:schemeClr val="tx1"/>
                </a:solidFill>
              </a:rPr>
              <a:t>How to measure</a:t>
            </a:r>
            <a:endParaRPr lang="en-US" sz="3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0902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Spanish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37" y="2159143"/>
            <a:ext cx="11182981" cy="3494682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30</a:t>
            </a:fld>
            <a:endParaRPr lang="ru-RU"/>
          </a:p>
        </p:txBody>
      </p:sp>
      <p:pic>
        <p:nvPicPr>
          <p:cNvPr id="6" name="испанский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51020" y="554220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566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Greek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329" y="1828798"/>
            <a:ext cx="11621897" cy="3631843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31</a:t>
            </a:fld>
            <a:endParaRPr lang="ru-RU"/>
          </a:p>
        </p:txBody>
      </p:sp>
      <p:pic>
        <p:nvPicPr>
          <p:cNvPr id="6" name="греческий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" y="523263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078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8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Chinese</a:t>
            </a:r>
            <a:endParaRPr lang="ru-RU" dirty="0"/>
          </a:p>
        </p:txBody>
      </p:sp>
      <p:pic>
        <p:nvPicPr>
          <p:cNvPr id="5" name="китайский">
            <a:hlinkClick r:id="" action="ppaction://media"/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" y="5433274"/>
            <a:ext cx="609600" cy="609600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32</a:t>
            </a:fld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6238" y="394210"/>
            <a:ext cx="8259658" cy="6194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459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Intensity for Greek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670" y="1965960"/>
            <a:ext cx="11256647" cy="4221243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5449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Today:	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3001" y="2057400"/>
            <a:ext cx="4497946" cy="4038600"/>
          </a:xfrm>
        </p:spPr>
        <p:txBody>
          <a:bodyPr>
            <a:normAutofit/>
          </a:bodyPr>
          <a:lstStyle/>
          <a:p>
            <a:pPr marL="560070" indent="-514350">
              <a:buFont typeface="+mj-lt"/>
              <a:buAutoNum type="arabicPeriod"/>
            </a:pPr>
            <a:r>
              <a:rPr lang="en-US" sz="3500" dirty="0" smtClean="0">
                <a:solidFill>
                  <a:schemeClr val="tx1"/>
                </a:solidFill>
              </a:rPr>
              <a:t>Word stress</a:t>
            </a:r>
          </a:p>
          <a:p>
            <a:pPr marL="560070" indent="-514350">
              <a:buFont typeface="+mj-lt"/>
              <a:buAutoNum type="arabicPeriod"/>
            </a:pPr>
            <a:r>
              <a:rPr lang="en-US" sz="3500" dirty="0" smtClean="0">
                <a:solidFill>
                  <a:schemeClr val="tx1"/>
                </a:solidFill>
              </a:rPr>
              <a:t>Lexical tones</a:t>
            </a:r>
          </a:p>
          <a:p>
            <a:pPr marL="560070" indent="-514350">
              <a:buFont typeface="+mj-lt"/>
              <a:buAutoNum type="arabicPeriod"/>
            </a:pPr>
            <a:r>
              <a:rPr lang="en-US" sz="3500" dirty="0" smtClean="0">
                <a:solidFill>
                  <a:schemeClr val="tx1"/>
                </a:solidFill>
              </a:rPr>
              <a:t>Intonation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34</a:t>
            </a:fld>
            <a:endParaRPr lang="ru-RU"/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6091707" y="2305318"/>
            <a:ext cx="4924164" cy="3790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Corbel" pitchFamily="34" charset="0"/>
              <a:buNone/>
            </a:pPr>
            <a:r>
              <a:rPr lang="en-US" sz="3500" dirty="0" smtClean="0">
                <a:solidFill>
                  <a:schemeClr val="tx1"/>
                </a:solidFill>
              </a:rPr>
              <a:t>Types and descriptions</a:t>
            </a:r>
          </a:p>
          <a:p>
            <a:pPr marL="45720" indent="0">
              <a:buFont typeface="Corbel" pitchFamily="34" charset="0"/>
              <a:buNone/>
            </a:pPr>
            <a:r>
              <a:rPr lang="en-US" sz="3500" dirty="0" smtClean="0">
                <a:solidFill>
                  <a:schemeClr val="tx1"/>
                </a:solidFill>
              </a:rPr>
              <a:t>How to measure</a:t>
            </a:r>
            <a:endParaRPr lang="en-US" sz="3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461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else?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3400" dirty="0" smtClean="0">
                <a:solidFill>
                  <a:schemeClr val="tx1"/>
                </a:solidFill>
              </a:rPr>
              <a:t> Rhythm!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3200" dirty="0" smtClean="0">
                <a:solidFill>
                  <a:schemeClr val="tx1"/>
                </a:solidFill>
              </a:rPr>
              <a:t> stress-timed, syllable-timed, mora-timed languages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3200" dirty="0" smtClean="0">
                <a:solidFill>
                  <a:schemeClr val="tx1"/>
                </a:solidFill>
              </a:rPr>
              <a:t> measuring duration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400" dirty="0" smtClean="0">
                <a:solidFill>
                  <a:schemeClr val="tx1"/>
                </a:solidFill>
              </a:rPr>
              <a:t> Speech tempo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3200" dirty="0" smtClean="0">
                <a:solidFill>
                  <a:schemeClr val="tx1"/>
                </a:solidFill>
              </a:rPr>
              <a:t> measuring the number of units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400" dirty="0" smtClean="0">
                <a:solidFill>
                  <a:schemeClr val="tx1"/>
                </a:solidFill>
              </a:rPr>
              <a:t> Describing prosody of a language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400" dirty="0" smtClean="0">
                <a:solidFill>
                  <a:schemeClr val="tx1"/>
                </a:solidFill>
              </a:rPr>
              <a:t> Second language acquisition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400" dirty="0" smtClean="0">
                <a:solidFill>
                  <a:schemeClr val="tx1"/>
                </a:solidFill>
              </a:rPr>
              <a:t> etc…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sz="3400" dirty="0" smtClean="0">
              <a:solidFill>
                <a:schemeClr val="tx1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3889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60227" y="336884"/>
            <a:ext cx="9875520" cy="1058779"/>
          </a:xfrm>
        </p:spPr>
        <p:txBody>
          <a:bodyPr/>
          <a:lstStyle/>
          <a:p>
            <a:r>
              <a:rPr lang="en-US" dirty="0" smtClean="0"/>
              <a:t>References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49179" y="1219201"/>
            <a:ext cx="11309683" cy="487680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500" dirty="0" err="1">
                <a:solidFill>
                  <a:schemeClr val="tx1"/>
                </a:solidFill>
              </a:rPr>
              <a:t>Maddieson</a:t>
            </a:r>
            <a:r>
              <a:rPr lang="en-US" sz="2500" dirty="0">
                <a:solidFill>
                  <a:schemeClr val="tx1"/>
                </a:solidFill>
              </a:rPr>
              <a:t> I</a:t>
            </a:r>
            <a:r>
              <a:rPr lang="ru-RU" sz="2500" dirty="0">
                <a:solidFill>
                  <a:schemeClr val="tx1"/>
                </a:solidFill>
              </a:rPr>
              <a:t>. 2013. </a:t>
            </a:r>
            <a:r>
              <a:rPr lang="en-US" sz="2500" dirty="0">
                <a:solidFill>
                  <a:schemeClr val="tx1"/>
                </a:solidFill>
              </a:rPr>
              <a:t>Tone</a:t>
            </a:r>
            <a:r>
              <a:rPr lang="ru-RU" sz="2500" dirty="0">
                <a:solidFill>
                  <a:schemeClr val="tx1"/>
                </a:solidFill>
              </a:rPr>
              <a:t>.</a:t>
            </a:r>
            <a:r>
              <a:rPr lang="en-US" sz="2500" dirty="0">
                <a:solidFill>
                  <a:schemeClr val="tx1"/>
                </a:solidFill>
              </a:rPr>
              <a:t> In</a:t>
            </a:r>
            <a:r>
              <a:rPr lang="ru-RU" sz="2500" dirty="0">
                <a:solidFill>
                  <a:schemeClr val="tx1"/>
                </a:solidFill>
              </a:rPr>
              <a:t>: </a:t>
            </a:r>
            <a:r>
              <a:rPr lang="en-US" sz="2500" dirty="0">
                <a:solidFill>
                  <a:schemeClr val="tx1"/>
                </a:solidFill>
              </a:rPr>
              <a:t>Dryer</a:t>
            </a:r>
            <a:r>
              <a:rPr lang="ru-RU" sz="2500" dirty="0">
                <a:solidFill>
                  <a:schemeClr val="tx1"/>
                </a:solidFill>
              </a:rPr>
              <a:t>, </a:t>
            </a:r>
            <a:r>
              <a:rPr lang="en-US" sz="2500" dirty="0">
                <a:solidFill>
                  <a:schemeClr val="tx1"/>
                </a:solidFill>
              </a:rPr>
              <a:t>Matthew S</a:t>
            </a:r>
            <a:r>
              <a:rPr lang="ru-RU" sz="2500" dirty="0">
                <a:solidFill>
                  <a:schemeClr val="tx1"/>
                </a:solidFill>
              </a:rPr>
              <a:t>. &amp; </a:t>
            </a:r>
            <a:r>
              <a:rPr lang="en-US" sz="2500" dirty="0" err="1">
                <a:solidFill>
                  <a:schemeClr val="tx1"/>
                </a:solidFill>
              </a:rPr>
              <a:t>Haspelmath</a:t>
            </a:r>
            <a:r>
              <a:rPr lang="ru-RU" sz="2500" dirty="0">
                <a:solidFill>
                  <a:schemeClr val="tx1"/>
                </a:solidFill>
              </a:rPr>
              <a:t>, </a:t>
            </a:r>
            <a:r>
              <a:rPr lang="en-US" sz="2500" dirty="0">
                <a:solidFill>
                  <a:schemeClr val="tx1"/>
                </a:solidFill>
              </a:rPr>
              <a:t>Martin</a:t>
            </a:r>
            <a:r>
              <a:rPr lang="ru-RU" sz="2500" dirty="0">
                <a:solidFill>
                  <a:schemeClr val="tx1"/>
                </a:solidFill>
              </a:rPr>
              <a:t> (</a:t>
            </a:r>
            <a:r>
              <a:rPr lang="en-US" sz="2500" dirty="0" err="1">
                <a:solidFill>
                  <a:schemeClr val="tx1"/>
                </a:solidFill>
              </a:rPr>
              <a:t>eds</a:t>
            </a:r>
            <a:r>
              <a:rPr lang="ru-RU" sz="2500" dirty="0">
                <a:solidFill>
                  <a:schemeClr val="tx1"/>
                </a:solidFill>
              </a:rPr>
              <a:t>.)</a:t>
            </a:r>
            <a:r>
              <a:rPr lang="en-US" sz="2500" dirty="0">
                <a:solidFill>
                  <a:schemeClr val="tx1"/>
                </a:solidFill>
              </a:rPr>
              <a:t> The World Atlas of Language Structures Online. Leipzig: Max Planck Institute for Evolutionary Anthropology. </a:t>
            </a:r>
            <a:r>
              <a:rPr lang="ru-RU" sz="2500" dirty="0">
                <a:solidFill>
                  <a:schemeClr val="tx1"/>
                </a:solidFill>
              </a:rPr>
              <a:t>(</a:t>
            </a:r>
            <a:r>
              <a:rPr lang="en-US" sz="2500" dirty="0">
                <a:solidFill>
                  <a:schemeClr val="tx1"/>
                </a:solidFill>
              </a:rPr>
              <a:t>http</a:t>
            </a:r>
            <a:r>
              <a:rPr lang="ru-RU" sz="2500" dirty="0">
                <a:solidFill>
                  <a:schemeClr val="tx1"/>
                </a:solidFill>
              </a:rPr>
              <a:t>://</a:t>
            </a:r>
            <a:r>
              <a:rPr lang="en-US" sz="2500" dirty="0" err="1">
                <a:solidFill>
                  <a:schemeClr val="tx1"/>
                </a:solidFill>
              </a:rPr>
              <a:t>wals</a:t>
            </a:r>
            <a:r>
              <a:rPr lang="ru-RU" sz="2500" dirty="0">
                <a:solidFill>
                  <a:schemeClr val="tx1"/>
                </a:solidFill>
              </a:rPr>
              <a:t>.</a:t>
            </a:r>
            <a:r>
              <a:rPr lang="en-US" sz="2500" dirty="0">
                <a:solidFill>
                  <a:schemeClr val="tx1"/>
                </a:solidFill>
              </a:rPr>
              <a:t>info</a:t>
            </a:r>
            <a:r>
              <a:rPr lang="ru-RU" sz="2500" dirty="0">
                <a:solidFill>
                  <a:schemeClr val="tx1"/>
                </a:solidFill>
              </a:rPr>
              <a:t>/</a:t>
            </a:r>
            <a:r>
              <a:rPr lang="en-US" sz="2500" dirty="0">
                <a:solidFill>
                  <a:schemeClr val="tx1"/>
                </a:solidFill>
              </a:rPr>
              <a:t>chapter</a:t>
            </a:r>
            <a:r>
              <a:rPr lang="ru-RU" sz="2500" dirty="0">
                <a:solidFill>
                  <a:schemeClr val="tx1"/>
                </a:solidFill>
              </a:rPr>
              <a:t>/13)</a:t>
            </a:r>
            <a:r>
              <a:rPr lang="en-US" sz="2500" dirty="0">
                <a:solidFill>
                  <a:schemeClr val="tx1"/>
                </a:solidFill>
              </a:rPr>
              <a:t> </a:t>
            </a:r>
            <a:endParaRPr lang="ru-RU" sz="25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ru-RU" sz="2500" dirty="0" err="1">
                <a:solidFill>
                  <a:schemeClr val="tx1"/>
                </a:solidFill>
              </a:rPr>
              <a:t>Кодзасов</a:t>
            </a:r>
            <a:r>
              <a:rPr lang="ru-RU" sz="2500" dirty="0">
                <a:solidFill>
                  <a:schemeClr val="tx1"/>
                </a:solidFill>
              </a:rPr>
              <a:t> С.В., Кривнова О.Ф. 2001. Общая фонетика. М.: РГГУ.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500" dirty="0" err="1">
                <a:solidFill>
                  <a:schemeClr val="tx1"/>
                </a:solidFill>
              </a:rPr>
              <a:t>Maddieson</a:t>
            </a:r>
            <a:r>
              <a:rPr lang="en-US" sz="2500" dirty="0">
                <a:solidFill>
                  <a:schemeClr val="tx1"/>
                </a:solidFill>
              </a:rPr>
              <a:t> I</a:t>
            </a:r>
            <a:r>
              <a:rPr lang="ru-RU" sz="2500" dirty="0">
                <a:solidFill>
                  <a:schemeClr val="tx1"/>
                </a:solidFill>
              </a:rPr>
              <a:t>. 2010. </a:t>
            </a:r>
            <a:r>
              <a:rPr lang="en-US" sz="2500" dirty="0">
                <a:solidFill>
                  <a:schemeClr val="tx1"/>
                </a:solidFill>
              </a:rPr>
              <a:t>Typology of phonological systems. In: Song Jae Jung (ed.) The Oxford Handbook of Linguistic Typology. Oxford University Press.</a:t>
            </a:r>
            <a:endParaRPr lang="ru-RU" sz="25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500" dirty="0">
                <a:solidFill>
                  <a:schemeClr val="tx1"/>
                </a:solidFill>
              </a:rPr>
              <a:t>Ashby M., </a:t>
            </a:r>
            <a:r>
              <a:rPr lang="en-US" sz="2500" dirty="0" err="1">
                <a:solidFill>
                  <a:schemeClr val="tx1"/>
                </a:solidFill>
              </a:rPr>
              <a:t>Maidment</a:t>
            </a:r>
            <a:r>
              <a:rPr lang="en-US" sz="2500" dirty="0">
                <a:solidFill>
                  <a:schemeClr val="tx1"/>
                </a:solidFill>
              </a:rPr>
              <a:t> J. 2005. Introducing Phonetic Science. Cambridge University Press.</a:t>
            </a:r>
            <a:endParaRPr lang="ru-RU" sz="25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500" dirty="0">
                <a:solidFill>
                  <a:schemeClr val="tx1"/>
                </a:solidFill>
              </a:rPr>
              <a:t>Yip M. 2002. Tone. Cambridge University Press</a:t>
            </a:r>
            <a:r>
              <a:rPr lang="en-US" sz="2500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500" dirty="0" err="1">
                <a:solidFill>
                  <a:schemeClr val="tx1"/>
                </a:solidFill>
              </a:rPr>
              <a:t>Nguyễn</a:t>
            </a:r>
            <a:r>
              <a:rPr lang="en-US" sz="2500" dirty="0">
                <a:solidFill>
                  <a:schemeClr val="tx1"/>
                </a:solidFill>
              </a:rPr>
              <a:t>, </a:t>
            </a:r>
            <a:r>
              <a:rPr lang="en-US" sz="2500" dirty="0" err="1">
                <a:solidFill>
                  <a:schemeClr val="tx1"/>
                </a:solidFill>
              </a:rPr>
              <a:t>Văn</a:t>
            </a:r>
            <a:r>
              <a:rPr lang="en-US" sz="2500" dirty="0">
                <a:solidFill>
                  <a:schemeClr val="tx1"/>
                </a:solidFill>
              </a:rPr>
              <a:t> </a:t>
            </a:r>
            <a:r>
              <a:rPr lang="en-US" sz="2500" dirty="0" err="1">
                <a:solidFill>
                  <a:schemeClr val="tx1"/>
                </a:solidFill>
              </a:rPr>
              <a:t>Lợi</a:t>
            </a:r>
            <a:r>
              <a:rPr lang="en-US" sz="2500" dirty="0">
                <a:solidFill>
                  <a:schemeClr val="tx1"/>
                </a:solidFill>
              </a:rPr>
              <a:t>; Edmondson, Jerold A (1998), "Tones and voice quality in modern northern Vietnamese: Instrumental case studies", Mon-Khmer Studies, 28: 1–18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5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ru-RU" sz="2500" dirty="0">
              <a:solidFill>
                <a:schemeClr val="tx1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5383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592428" y="623606"/>
            <a:ext cx="10972800" cy="5815831"/>
          </a:xfrm>
        </p:spPr>
        <p:txBody>
          <a:bodyPr>
            <a:normAutofit fontScale="85000" lnSpcReduction="10000"/>
          </a:bodyPr>
          <a:lstStyle/>
          <a:p>
            <a:pPr>
              <a:buNone/>
            </a:pPr>
            <a:r>
              <a:rPr lang="en-US" dirty="0" smtClean="0">
                <a:solidFill>
                  <a:schemeClr val="tx1"/>
                </a:solidFill>
              </a:rPr>
              <a:t>More on tones:</a:t>
            </a:r>
          </a:p>
          <a:p>
            <a:pPr>
              <a:buNone/>
            </a:pPr>
            <a:r>
              <a:rPr lang="en-US" sz="1700" dirty="0" smtClean="0">
                <a:solidFill>
                  <a:schemeClr val="tx1"/>
                </a:solidFill>
              </a:rPr>
              <a:t>Gandour</a:t>
            </a:r>
            <a:r>
              <a:rPr lang="en-US" sz="1700" dirty="0">
                <a:solidFill>
                  <a:schemeClr val="tx1"/>
                </a:solidFill>
              </a:rPr>
              <a:t>, Jackson. </a:t>
            </a:r>
            <a:r>
              <a:rPr lang="en-US" sz="1700" dirty="0">
                <a:solidFill>
                  <a:schemeClr val="tx1"/>
                </a:solidFill>
              </a:rPr>
              <a:t>1978. The perception of tone. In </a:t>
            </a:r>
            <a:r>
              <a:rPr lang="en-US" sz="1700" dirty="0" err="1">
                <a:solidFill>
                  <a:schemeClr val="tx1"/>
                </a:solidFill>
              </a:rPr>
              <a:t>Fromkin</a:t>
            </a:r>
            <a:r>
              <a:rPr lang="en-US" sz="1700" dirty="0">
                <a:solidFill>
                  <a:schemeClr val="tx1"/>
                </a:solidFill>
              </a:rPr>
              <a:t> 1978: 41–76.</a:t>
            </a:r>
            <a:endParaRPr lang="ru-RU" sz="1700" dirty="0">
              <a:solidFill>
                <a:schemeClr val="tx1"/>
              </a:solidFill>
            </a:endParaRPr>
          </a:p>
          <a:p>
            <a:pPr>
              <a:buNone/>
            </a:pPr>
            <a:r>
              <a:rPr lang="en-US" sz="1700" dirty="0" smtClean="0">
                <a:solidFill>
                  <a:schemeClr val="tx1"/>
                </a:solidFill>
              </a:rPr>
              <a:t>Hyman, Larry. 1975. Phonology: theory and analysis. New York: Holt, Rinehart &amp; Winston.</a:t>
            </a:r>
            <a:endParaRPr lang="ru-RU" sz="1700" dirty="0" smtClean="0">
              <a:solidFill>
                <a:schemeClr val="tx1"/>
              </a:solidFill>
            </a:endParaRPr>
          </a:p>
          <a:p>
            <a:pPr>
              <a:buNone/>
            </a:pPr>
            <a:r>
              <a:rPr lang="en-US" sz="1700" dirty="0" smtClean="0">
                <a:solidFill>
                  <a:schemeClr val="tx1"/>
                </a:solidFill>
              </a:rPr>
              <a:t>Hyman</a:t>
            </a:r>
            <a:r>
              <a:rPr lang="en-US" sz="1700" dirty="0">
                <a:solidFill>
                  <a:schemeClr val="tx1"/>
                </a:solidFill>
              </a:rPr>
              <a:t>, Larry.</a:t>
            </a:r>
            <a:r>
              <a:rPr lang="ru-RU" sz="1700" dirty="0">
                <a:solidFill>
                  <a:schemeClr val="tx1"/>
                </a:solidFill>
              </a:rPr>
              <a:t> 2007.  </a:t>
            </a:r>
            <a:r>
              <a:rPr lang="en-US" sz="1700" dirty="0">
                <a:solidFill>
                  <a:schemeClr val="tx1"/>
                </a:solidFill>
              </a:rPr>
              <a:t>Universals of tone rules: 30 years later. In Tomas </a:t>
            </a:r>
            <a:r>
              <a:rPr lang="en-US" sz="1700" dirty="0" err="1">
                <a:solidFill>
                  <a:schemeClr val="tx1"/>
                </a:solidFill>
              </a:rPr>
              <a:t>Riad</a:t>
            </a:r>
            <a:r>
              <a:rPr lang="en-US" sz="1700" dirty="0">
                <a:solidFill>
                  <a:schemeClr val="tx1"/>
                </a:solidFill>
              </a:rPr>
              <a:t>, Carlos </a:t>
            </a:r>
            <a:r>
              <a:rPr lang="en-US" sz="1700" dirty="0" err="1">
                <a:solidFill>
                  <a:schemeClr val="tx1"/>
                </a:solidFill>
              </a:rPr>
              <a:t>Gussenhoven</a:t>
            </a:r>
            <a:r>
              <a:rPr lang="en-US" sz="1700" dirty="0">
                <a:solidFill>
                  <a:schemeClr val="tx1"/>
                </a:solidFill>
              </a:rPr>
              <a:t> (eds.). </a:t>
            </a:r>
            <a:r>
              <a:rPr lang="en-US" sz="1700" dirty="0">
                <a:solidFill>
                  <a:schemeClr val="tx1"/>
                </a:solidFill>
              </a:rPr>
              <a:t>Tones and tunes. Berlin: Mouton de </a:t>
            </a:r>
            <a:r>
              <a:rPr lang="en-US" sz="1700" dirty="0" err="1">
                <a:solidFill>
                  <a:schemeClr val="tx1"/>
                </a:solidFill>
              </a:rPr>
              <a:t>Gruyter</a:t>
            </a:r>
            <a:r>
              <a:rPr lang="en-US" sz="1700" dirty="0">
                <a:solidFill>
                  <a:schemeClr val="tx1"/>
                </a:solidFill>
              </a:rPr>
              <a:t>.</a:t>
            </a:r>
          </a:p>
          <a:p>
            <a:pPr>
              <a:buNone/>
            </a:pPr>
            <a:r>
              <a:rPr lang="en-US" sz="1700" dirty="0">
                <a:solidFill>
                  <a:schemeClr val="tx1"/>
                </a:solidFill>
              </a:rPr>
              <a:t>Hyman, Larry. 2011. Tone: is it different? In John Goldsmith, Jason </a:t>
            </a:r>
            <a:r>
              <a:rPr lang="en-US" sz="1700" dirty="0" err="1">
                <a:solidFill>
                  <a:schemeClr val="tx1"/>
                </a:solidFill>
              </a:rPr>
              <a:t>Riggle</a:t>
            </a:r>
            <a:r>
              <a:rPr lang="en-US" sz="1700" dirty="0">
                <a:solidFill>
                  <a:schemeClr val="tx1"/>
                </a:solidFill>
              </a:rPr>
              <a:t>, and Alan C. L. Yu (eds.). </a:t>
            </a:r>
            <a:r>
              <a:rPr lang="en-US" sz="1700" dirty="0">
                <a:solidFill>
                  <a:schemeClr val="tx1"/>
                </a:solidFill>
              </a:rPr>
              <a:t>The Handbook of Phonological Theory, Second Edition. Blackwell.</a:t>
            </a:r>
          </a:p>
          <a:p>
            <a:pPr>
              <a:buNone/>
            </a:pPr>
            <a:r>
              <a:rPr lang="en-US" sz="1700" dirty="0">
                <a:solidFill>
                  <a:schemeClr val="tx1"/>
                </a:solidFill>
              </a:rPr>
              <a:t>Hyman, Larry &amp; </a:t>
            </a:r>
            <a:r>
              <a:rPr lang="en-US" sz="1700" dirty="0" err="1">
                <a:solidFill>
                  <a:schemeClr val="tx1"/>
                </a:solidFill>
              </a:rPr>
              <a:t>Russel</a:t>
            </a:r>
            <a:r>
              <a:rPr lang="en-US" sz="1700" dirty="0">
                <a:solidFill>
                  <a:schemeClr val="tx1"/>
                </a:solidFill>
              </a:rPr>
              <a:t>  </a:t>
            </a:r>
            <a:r>
              <a:rPr lang="en-US" sz="1700" dirty="0" err="1">
                <a:solidFill>
                  <a:schemeClr val="tx1"/>
                </a:solidFill>
              </a:rPr>
              <a:t>Schuh</a:t>
            </a:r>
            <a:r>
              <a:rPr lang="en-US" sz="1700" dirty="0">
                <a:solidFill>
                  <a:schemeClr val="tx1"/>
                </a:solidFill>
              </a:rPr>
              <a:t>. </a:t>
            </a:r>
            <a:r>
              <a:rPr lang="ru-RU" sz="1700" dirty="0">
                <a:solidFill>
                  <a:schemeClr val="tx1"/>
                </a:solidFill>
              </a:rPr>
              <a:t>1974. </a:t>
            </a:r>
            <a:r>
              <a:rPr lang="en-US" sz="1700" dirty="0">
                <a:solidFill>
                  <a:schemeClr val="tx1"/>
                </a:solidFill>
              </a:rPr>
              <a:t>Universals of tone rules: Evidence from West Africa. Linguistic Inquiry 5: 81-115.</a:t>
            </a:r>
          </a:p>
          <a:p>
            <a:pPr>
              <a:buNone/>
            </a:pPr>
            <a:r>
              <a:rPr lang="en-US" sz="1700" dirty="0" err="1">
                <a:solidFill>
                  <a:schemeClr val="tx1"/>
                </a:solidFill>
              </a:rPr>
              <a:t>Maddieson</a:t>
            </a:r>
            <a:r>
              <a:rPr lang="en-US" sz="1700" dirty="0">
                <a:solidFill>
                  <a:schemeClr val="tx1"/>
                </a:solidFill>
              </a:rPr>
              <a:t>, Ian. 1978. Universals of tone. In Universals of Human Language; Volume 2 Phonology (ed. </a:t>
            </a:r>
            <a:r>
              <a:rPr lang="en-US" sz="1700" dirty="0">
                <a:solidFill>
                  <a:schemeClr val="tx1"/>
                </a:solidFill>
              </a:rPr>
              <a:t>J.H. Greenberg et al.). </a:t>
            </a:r>
            <a:r>
              <a:rPr lang="en-US" sz="1700" dirty="0">
                <a:solidFill>
                  <a:schemeClr val="tx1"/>
                </a:solidFill>
              </a:rPr>
              <a:t>Stanford University Press, Stanford: 335-</a:t>
            </a:r>
            <a:r>
              <a:rPr lang="ru-RU" sz="1700" dirty="0">
                <a:solidFill>
                  <a:schemeClr val="tx1"/>
                </a:solidFill>
              </a:rPr>
              <a:t>363.</a:t>
            </a:r>
          </a:p>
          <a:p>
            <a:pPr>
              <a:buNone/>
            </a:pPr>
            <a:r>
              <a:rPr lang="en-US" sz="1700" dirty="0" err="1">
                <a:solidFill>
                  <a:schemeClr val="tx1"/>
                </a:solidFill>
              </a:rPr>
              <a:t>Maddieson</a:t>
            </a:r>
            <a:r>
              <a:rPr lang="en-US" sz="1700" dirty="0">
                <a:solidFill>
                  <a:schemeClr val="tx1"/>
                </a:solidFill>
              </a:rPr>
              <a:t>, Ian. 2005, 2011. Tone. Chapter 13 in World Atlas of Language Structures, and World Atlas of Language Structures Online.</a:t>
            </a:r>
          </a:p>
          <a:p>
            <a:pPr>
              <a:lnSpc>
                <a:spcPct val="80000"/>
              </a:lnSpc>
              <a:buNone/>
            </a:pPr>
            <a:r>
              <a:rPr lang="ru-RU" sz="1700" dirty="0" err="1">
                <a:solidFill>
                  <a:schemeClr val="tx1"/>
                </a:solidFill>
              </a:rPr>
              <a:t>Pike</a:t>
            </a:r>
            <a:r>
              <a:rPr lang="ru-RU" sz="1700" dirty="0">
                <a:solidFill>
                  <a:schemeClr val="tx1"/>
                </a:solidFill>
              </a:rPr>
              <a:t>, </a:t>
            </a:r>
            <a:r>
              <a:rPr lang="ru-RU" sz="1700" dirty="0" err="1">
                <a:solidFill>
                  <a:schemeClr val="tx1"/>
                </a:solidFill>
              </a:rPr>
              <a:t>Kenneth</a:t>
            </a:r>
            <a:r>
              <a:rPr lang="ru-RU" sz="1700" dirty="0">
                <a:solidFill>
                  <a:schemeClr val="tx1"/>
                </a:solidFill>
              </a:rPr>
              <a:t> L. </a:t>
            </a:r>
            <a:r>
              <a:rPr lang="ru-RU" sz="1700" dirty="0" err="1">
                <a:solidFill>
                  <a:schemeClr val="tx1"/>
                </a:solidFill>
              </a:rPr>
              <a:t>Tone</a:t>
            </a:r>
            <a:r>
              <a:rPr lang="ru-RU" sz="1700" dirty="0">
                <a:solidFill>
                  <a:schemeClr val="tx1"/>
                </a:solidFill>
              </a:rPr>
              <a:t> </a:t>
            </a:r>
            <a:r>
              <a:rPr lang="ru-RU" sz="1700" dirty="0" err="1">
                <a:solidFill>
                  <a:schemeClr val="tx1"/>
                </a:solidFill>
              </a:rPr>
              <a:t>languages</a:t>
            </a:r>
            <a:r>
              <a:rPr lang="ru-RU" sz="1700" dirty="0">
                <a:solidFill>
                  <a:schemeClr val="tx1"/>
                </a:solidFill>
              </a:rPr>
              <a:t>: A </a:t>
            </a:r>
            <a:r>
              <a:rPr lang="ru-RU" sz="1700" dirty="0" err="1">
                <a:solidFill>
                  <a:schemeClr val="tx1"/>
                </a:solidFill>
              </a:rPr>
              <a:t>technique</a:t>
            </a:r>
            <a:r>
              <a:rPr lang="ru-RU" sz="1700" dirty="0">
                <a:solidFill>
                  <a:schemeClr val="tx1"/>
                </a:solidFill>
              </a:rPr>
              <a:t> </a:t>
            </a:r>
            <a:r>
              <a:rPr lang="ru-RU" sz="1700" dirty="0" err="1">
                <a:solidFill>
                  <a:schemeClr val="tx1"/>
                </a:solidFill>
              </a:rPr>
              <a:t>for</a:t>
            </a:r>
            <a:r>
              <a:rPr lang="ru-RU" sz="1700" dirty="0">
                <a:solidFill>
                  <a:schemeClr val="tx1"/>
                </a:solidFill>
              </a:rPr>
              <a:t> </a:t>
            </a:r>
            <a:r>
              <a:rPr lang="ru-RU" sz="1700" dirty="0" err="1">
                <a:solidFill>
                  <a:schemeClr val="tx1"/>
                </a:solidFill>
              </a:rPr>
              <a:t>determining</a:t>
            </a:r>
            <a:r>
              <a:rPr lang="ru-RU" sz="1700" dirty="0">
                <a:solidFill>
                  <a:schemeClr val="tx1"/>
                </a:solidFill>
              </a:rPr>
              <a:t> </a:t>
            </a:r>
            <a:r>
              <a:rPr lang="ru-RU" sz="1700" dirty="0" err="1">
                <a:solidFill>
                  <a:schemeClr val="tx1"/>
                </a:solidFill>
              </a:rPr>
              <a:t>the</a:t>
            </a:r>
            <a:r>
              <a:rPr lang="ru-RU" sz="1700" dirty="0">
                <a:solidFill>
                  <a:schemeClr val="tx1"/>
                </a:solidFill>
              </a:rPr>
              <a:t> </a:t>
            </a:r>
            <a:r>
              <a:rPr lang="ru-RU" sz="1700" dirty="0" err="1">
                <a:solidFill>
                  <a:schemeClr val="tx1"/>
                </a:solidFill>
              </a:rPr>
              <a:t>number</a:t>
            </a:r>
            <a:r>
              <a:rPr lang="ru-RU" sz="1700" dirty="0">
                <a:solidFill>
                  <a:schemeClr val="tx1"/>
                </a:solidFill>
              </a:rPr>
              <a:t> </a:t>
            </a:r>
            <a:r>
              <a:rPr lang="ru-RU" sz="1700" dirty="0" err="1">
                <a:solidFill>
                  <a:schemeClr val="tx1"/>
                </a:solidFill>
              </a:rPr>
              <a:t>and</a:t>
            </a:r>
            <a:r>
              <a:rPr lang="ru-RU" sz="1700" dirty="0">
                <a:solidFill>
                  <a:schemeClr val="tx1"/>
                </a:solidFill>
              </a:rPr>
              <a:t> </a:t>
            </a:r>
            <a:r>
              <a:rPr lang="ru-RU" sz="1700" dirty="0" err="1">
                <a:solidFill>
                  <a:schemeClr val="tx1"/>
                </a:solidFill>
              </a:rPr>
              <a:t>type</a:t>
            </a:r>
            <a:r>
              <a:rPr lang="ru-RU" sz="1700" dirty="0">
                <a:solidFill>
                  <a:schemeClr val="tx1"/>
                </a:solidFill>
              </a:rPr>
              <a:t> </a:t>
            </a:r>
            <a:r>
              <a:rPr lang="ru-RU" sz="1700" dirty="0" err="1">
                <a:solidFill>
                  <a:schemeClr val="tx1"/>
                </a:solidFill>
              </a:rPr>
              <a:t>of</a:t>
            </a:r>
            <a:r>
              <a:rPr lang="ru-RU" sz="1700" dirty="0">
                <a:solidFill>
                  <a:schemeClr val="tx1"/>
                </a:solidFill>
              </a:rPr>
              <a:t> </a:t>
            </a:r>
            <a:r>
              <a:rPr lang="ru-RU" sz="1700" dirty="0" err="1">
                <a:solidFill>
                  <a:schemeClr val="tx1"/>
                </a:solidFill>
              </a:rPr>
              <a:t>pitch</a:t>
            </a:r>
            <a:r>
              <a:rPr lang="ru-RU" sz="1700" dirty="0">
                <a:solidFill>
                  <a:schemeClr val="tx1"/>
                </a:solidFill>
              </a:rPr>
              <a:t> </a:t>
            </a:r>
            <a:r>
              <a:rPr lang="ru-RU" sz="1700" dirty="0" err="1">
                <a:solidFill>
                  <a:schemeClr val="tx1"/>
                </a:solidFill>
              </a:rPr>
              <a:t>contrasts</a:t>
            </a:r>
            <a:r>
              <a:rPr lang="ru-RU" sz="1700" dirty="0">
                <a:solidFill>
                  <a:schemeClr val="tx1"/>
                </a:solidFill>
              </a:rPr>
              <a:t> </a:t>
            </a:r>
            <a:r>
              <a:rPr lang="ru-RU" sz="1700" dirty="0" err="1">
                <a:solidFill>
                  <a:schemeClr val="tx1"/>
                </a:solidFill>
              </a:rPr>
              <a:t>in</a:t>
            </a:r>
            <a:r>
              <a:rPr lang="ru-RU" sz="1700" dirty="0">
                <a:solidFill>
                  <a:schemeClr val="tx1"/>
                </a:solidFill>
              </a:rPr>
              <a:t> a </a:t>
            </a:r>
            <a:r>
              <a:rPr lang="ru-RU" sz="1700" dirty="0" err="1">
                <a:solidFill>
                  <a:schemeClr val="tx1"/>
                </a:solidFill>
              </a:rPr>
              <a:t>language</a:t>
            </a:r>
            <a:r>
              <a:rPr lang="ru-RU" sz="1700" dirty="0">
                <a:solidFill>
                  <a:schemeClr val="tx1"/>
                </a:solidFill>
              </a:rPr>
              <a:t>. </a:t>
            </a:r>
            <a:r>
              <a:rPr lang="ru-RU" sz="1700" dirty="0" err="1">
                <a:solidFill>
                  <a:schemeClr val="tx1"/>
                </a:solidFill>
              </a:rPr>
              <a:t>University</a:t>
            </a:r>
            <a:r>
              <a:rPr lang="ru-RU" sz="1700" dirty="0">
                <a:solidFill>
                  <a:schemeClr val="tx1"/>
                </a:solidFill>
              </a:rPr>
              <a:t> </a:t>
            </a:r>
            <a:r>
              <a:rPr lang="ru-RU" sz="1700" dirty="0" err="1">
                <a:solidFill>
                  <a:schemeClr val="tx1"/>
                </a:solidFill>
              </a:rPr>
              <a:t>of</a:t>
            </a:r>
            <a:r>
              <a:rPr lang="ru-RU" sz="1700" dirty="0">
                <a:solidFill>
                  <a:schemeClr val="tx1"/>
                </a:solidFill>
              </a:rPr>
              <a:t> </a:t>
            </a:r>
            <a:r>
              <a:rPr lang="ru-RU" sz="1700" dirty="0" err="1">
                <a:solidFill>
                  <a:schemeClr val="tx1"/>
                </a:solidFill>
              </a:rPr>
              <a:t>Michigan</a:t>
            </a:r>
            <a:r>
              <a:rPr lang="ru-RU" sz="1700" dirty="0">
                <a:solidFill>
                  <a:schemeClr val="tx1"/>
                </a:solidFill>
              </a:rPr>
              <a:t> </a:t>
            </a:r>
            <a:r>
              <a:rPr lang="ru-RU" sz="1700" dirty="0" err="1">
                <a:solidFill>
                  <a:schemeClr val="tx1"/>
                </a:solidFill>
              </a:rPr>
              <a:t>Publications</a:t>
            </a:r>
            <a:r>
              <a:rPr lang="ru-RU" sz="1700" dirty="0">
                <a:solidFill>
                  <a:schemeClr val="tx1"/>
                </a:solidFill>
              </a:rPr>
              <a:t> </a:t>
            </a:r>
            <a:r>
              <a:rPr lang="ru-RU" sz="1700" dirty="0" err="1">
                <a:solidFill>
                  <a:schemeClr val="tx1"/>
                </a:solidFill>
              </a:rPr>
              <a:t>in</a:t>
            </a:r>
            <a:r>
              <a:rPr lang="ru-RU" sz="1700" dirty="0">
                <a:solidFill>
                  <a:schemeClr val="tx1"/>
                </a:solidFill>
              </a:rPr>
              <a:t> </a:t>
            </a:r>
            <a:r>
              <a:rPr lang="ru-RU" sz="1700" dirty="0" err="1">
                <a:solidFill>
                  <a:schemeClr val="tx1"/>
                </a:solidFill>
              </a:rPr>
              <a:t>Linguistics</a:t>
            </a:r>
            <a:r>
              <a:rPr lang="ru-RU" sz="1700" dirty="0">
                <a:solidFill>
                  <a:schemeClr val="tx1"/>
                </a:solidFill>
              </a:rPr>
              <a:t> 4. </a:t>
            </a:r>
            <a:r>
              <a:rPr lang="ru-RU" sz="1700" dirty="0" err="1">
                <a:solidFill>
                  <a:schemeClr val="tx1"/>
                </a:solidFill>
              </a:rPr>
              <a:t>Ann</a:t>
            </a:r>
            <a:r>
              <a:rPr lang="ru-RU" sz="1700" dirty="0">
                <a:solidFill>
                  <a:schemeClr val="tx1"/>
                </a:solidFill>
              </a:rPr>
              <a:t> </a:t>
            </a:r>
            <a:r>
              <a:rPr lang="ru-RU" sz="1700" dirty="0" err="1">
                <a:solidFill>
                  <a:schemeClr val="tx1"/>
                </a:solidFill>
              </a:rPr>
              <a:t>Arbor</a:t>
            </a:r>
            <a:r>
              <a:rPr lang="ru-RU" sz="1700" dirty="0">
                <a:solidFill>
                  <a:schemeClr val="tx1"/>
                </a:solidFill>
              </a:rPr>
              <a:t>, MI.</a:t>
            </a:r>
            <a:r>
              <a:rPr lang="en-US" sz="1700" dirty="0">
                <a:solidFill>
                  <a:schemeClr val="tx1"/>
                </a:solidFill>
              </a:rPr>
              <a:t> </a:t>
            </a:r>
            <a:r>
              <a:rPr lang="ru-RU" sz="1700" dirty="0">
                <a:solidFill>
                  <a:schemeClr val="tx1"/>
                </a:solidFill>
              </a:rPr>
              <a:t>1948. </a:t>
            </a:r>
            <a:endParaRPr lang="en-US" sz="1700" dirty="0">
              <a:solidFill>
                <a:schemeClr val="tx1"/>
              </a:solidFill>
            </a:endParaRPr>
          </a:p>
          <a:p>
            <a:pPr>
              <a:buNone/>
            </a:pPr>
            <a:r>
              <a:rPr lang="en-US" sz="1700" dirty="0" err="1">
                <a:solidFill>
                  <a:schemeClr val="tx1"/>
                </a:solidFill>
              </a:rPr>
              <a:t>Wedekind</a:t>
            </a:r>
            <a:r>
              <a:rPr lang="en-US" sz="1700" dirty="0">
                <a:solidFill>
                  <a:schemeClr val="tx1"/>
                </a:solidFill>
              </a:rPr>
              <a:t>, Klaus. 1985. Thoughts when drawing a map of tone languages. </a:t>
            </a:r>
            <a:r>
              <a:rPr lang="en-US" sz="1700" dirty="0" err="1">
                <a:solidFill>
                  <a:schemeClr val="tx1"/>
                </a:solidFill>
              </a:rPr>
              <a:t>Afrikanistische</a:t>
            </a:r>
            <a:r>
              <a:rPr lang="en-US" sz="1700" dirty="0">
                <a:solidFill>
                  <a:schemeClr val="tx1"/>
                </a:solidFill>
              </a:rPr>
              <a:t> </a:t>
            </a:r>
            <a:r>
              <a:rPr lang="en-US" sz="1700" dirty="0" err="1">
                <a:solidFill>
                  <a:schemeClr val="tx1"/>
                </a:solidFill>
              </a:rPr>
              <a:t>Arbeitspapiere</a:t>
            </a:r>
            <a:r>
              <a:rPr lang="en-US" sz="1700" dirty="0">
                <a:solidFill>
                  <a:schemeClr val="tx1"/>
                </a:solidFill>
              </a:rPr>
              <a:t> 1: 105-124.</a:t>
            </a:r>
          </a:p>
          <a:p>
            <a:pPr>
              <a:buNone/>
            </a:pPr>
            <a:r>
              <a:rPr lang="ru-RU" sz="1700" dirty="0" err="1">
                <a:solidFill>
                  <a:schemeClr val="tx1"/>
                </a:solidFill>
              </a:rPr>
              <a:t>Welmers</a:t>
            </a:r>
            <a:r>
              <a:rPr lang="ru-RU" sz="1700" dirty="0">
                <a:solidFill>
                  <a:schemeClr val="tx1"/>
                </a:solidFill>
              </a:rPr>
              <a:t>, W</a:t>
            </a:r>
            <a:r>
              <a:rPr lang="en-US" sz="1700" dirty="0" err="1">
                <a:solidFill>
                  <a:schemeClr val="tx1"/>
                </a:solidFill>
              </a:rPr>
              <a:t>illia</a:t>
            </a:r>
            <a:r>
              <a:rPr lang="ru-RU" sz="1700" dirty="0" err="1">
                <a:solidFill>
                  <a:schemeClr val="tx1"/>
                </a:solidFill>
              </a:rPr>
              <a:t>m</a:t>
            </a:r>
            <a:r>
              <a:rPr lang="ru-RU" sz="1700" dirty="0">
                <a:solidFill>
                  <a:schemeClr val="tx1"/>
                </a:solidFill>
              </a:rPr>
              <a:t>. E. 1959. </a:t>
            </a:r>
            <a:r>
              <a:rPr lang="ru-RU" sz="1700" dirty="0" err="1">
                <a:solidFill>
                  <a:schemeClr val="tx1"/>
                </a:solidFill>
              </a:rPr>
              <a:t>Tonemics</a:t>
            </a:r>
            <a:r>
              <a:rPr lang="ru-RU" sz="1700" dirty="0">
                <a:solidFill>
                  <a:schemeClr val="tx1"/>
                </a:solidFill>
              </a:rPr>
              <a:t>, </a:t>
            </a:r>
            <a:r>
              <a:rPr lang="ru-RU" sz="1700" dirty="0" err="1">
                <a:solidFill>
                  <a:schemeClr val="tx1"/>
                </a:solidFill>
              </a:rPr>
              <a:t>morphotonemics</a:t>
            </a:r>
            <a:r>
              <a:rPr lang="ru-RU" sz="1700" dirty="0">
                <a:solidFill>
                  <a:schemeClr val="tx1"/>
                </a:solidFill>
              </a:rPr>
              <a:t>, </a:t>
            </a:r>
            <a:r>
              <a:rPr lang="ru-RU" sz="1700" dirty="0" err="1">
                <a:solidFill>
                  <a:schemeClr val="tx1"/>
                </a:solidFill>
              </a:rPr>
              <a:t>and</a:t>
            </a:r>
            <a:r>
              <a:rPr lang="ru-RU" sz="1700" dirty="0">
                <a:solidFill>
                  <a:schemeClr val="tx1"/>
                </a:solidFill>
              </a:rPr>
              <a:t> </a:t>
            </a:r>
            <a:r>
              <a:rPr lang="ru-RU" sz="1700" dirty="0" err="1">
                <a:solidFill>
                  <a:schemeClr val="tx1"/>
                </a:solidFill>
              </a:rPr>
              <a:t>tonal</a:t>
            </a:r>
            <a:r>
              <a:rPr lang="ru-RU" sz="1700" dirty="0">
                <a:solidFill>
                  <a:schemeClr val="tx1"/>
                </a:solidFill>
              </a:rPr>
              <a:t> </a:t>
            </a:r>
            <a:r>
              <a:rPr lang="ru-RU" sz="1700" dirty="0" err="1">
                <a:solidFill>
                  <a:schemeClr val="tx1"/>
                </a:solidFill>
              </a:rPr>
              <a:t>morphemes</a:t>
            </a:r>
            <a:r>
              <a:rPr lang="ru-RU" sz="1700" dirty="0">
                <a:solidFill>
                  <a:schemeClr val="tx1"/>
                </a:solidFill>
              </a:rPr>
              <a:t>. </a:t>
            </a:r>
            <a:r>
              <a:rPr lang="ru-RU" sz="1700" dirty="0" err="1">
                <a:solidFill>
                  <a:schemeClr val="tx1"/>
                </a:solidFill>
              </a:rPr>
              <a:t>General</a:t>
            </a:r>
            <a:r>
              <a:rPr lang="ru-RU" sz="1700" dirty="0">
                <a:solidFill>
                  <a:schemeClr val="tx1"/>
                </a:solidFill>
              </a:rPr>
              <a:t> </a:t>
            </a:r>
            <a:r>
              <a:rPr lang="ru-RU" sz="1700" dirty="0" err="1">
                <a:solidFill>
                  <a:schemeClr val="tx1"/>
                </a:solidFill>
              </a:rPr>
              <a:t>Linguistics</a:t>
            </a:r>
            <a:r>
              <a:rPr lang="en-US" sz="1700" dirty="0">
                <a:solidFill>
                  <a:schemeClr val="tx1"/>
                </a:solidFill>
              </a:rPr>
              <a:t>. </a:t>
            </a:r>
            <a:r>
              <a:rPr lang="ru-RU" sz="1700" dirty="0">
                <a:solidFill>
                  <a:schemeClr val="tx1"/>
                </a:solidFill>
              </a:rPr>
              <a:t>4.1-9.</a:t>
            </a:r>
          </a:p>
          <a:p>
            <a:pPr>
              <a:buNone/>
            </a:pPr>
            <a:r>
              <a:rPr lang="en-US" sz="1700" dirty="0">
                <a:solidFill>
                  <a:schemeClr val="tx1"/>
                </a:solidFill>
              </a:rPr>
              <a:t>Yip ,  Moira. 2002. </a:t>
            </a:r>
            <a:r>
              <a:rPr lang="en-US" sz="1700" dirty="0">
                <a:solidFill>
                  <a:schemeClr val="tx1"/>
                </a:solidFill>
              </a:rPr>
              <a:t>Tone. Cambridge: Cambridge University Press. </a:t>
            </a:r>
          </a:p>
          <a:p>
            <a:pPr>
              <a:buNone/>
            </a:pPr>
            <a:r>
              <a:rPr lang="en-US" sz="1700" dirty="0">
                <a:solidFill>
                  <a:schemeClr val="tx1"/>
                </a:solidFill>
              </a:rPr>
              <a:t>Zhang, </a:t>
            </a:r>
            <a:r>
              <a:rPr lang="en-US" sz="1700" dirty="0" err="1">
                <a:solidFill>
                  <a:schemeClr val="tx1"/>
                </a:solidFill>
              </a:rPr>
              <a:t>Jie</a:t>
            </a:r>
            <a:r>
              <a:rPr lang="en-US" sz="1700" dirty="0">
                <a:solidFill>
                  <a:schemeClr val="tx1"/>
                </a:solidFill>
              </a:rPr>
              <a:t>.  2001. </a:t>
            </a:r>
            <a:r>
              <a:rPr lang="en-US" sz="1700" dirty="0">
                <a:solidFill>
                  <a:schemeClr val="tx1"/>
                </a:solidFill>
              </a:rPr>
              <a:t>The Effects of Duration and Sonority on Contour Tone Distribution – Typological Survey and Formal Analysis. PhD Dissertation, UCLA</a:t>
            </a:r>
            <a:r>
              <a:rPr lang="en-US" sz="1700" dirty="0" smtClean="0">
                <a:solidFill>
                  <a:schemeClr val="tx1"/>
                </a:solidFill>
              </a:rPr>
              <a:t>.</a:t>
            </a:r>
          </a:p>
          <a:p>
            <a:pPr marL="45720" indent="0">
              <a:buNone/>
            </a:pPr>
            <a:r>
              <a:rPr lang="en-US" sz="1800" dirty="0" smtClean="0">
                <a:solidFill>
                  <a:schemeClr val="tx1"/>
                </a:solidFill>
              </a:rPr>
              <a:t>Maria </a:t>
            </a:r>
            <a:r>
              <a:rPr lang="en-US" sz="1800" dirty="0" err="1">
                <a:solidFill>
                  <a:schemeClr val="tx1"/>
                </a:solidFill>
              </a:rPr>
              <a:t>Konoshenko</a:t>
            </a:r>
            <a:endParaRPr lang="ru-RU" sz="1800" dirty="0">
              <a:solidFill>
                <a:schemeClr val="tx1"/>
              </a:solidFill>
            </a:endParaRPr>
          </a:p>
          <a:p>
            <a:pPr>
              <a:buNone/>
            </a:pPr>
            <a:endParaRPr lang="ru-RU" sz="17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795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Stress (accent)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46975" y="1922816"/>
            <a:ext cx="10947041" cy="440779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3500" dirty="0" smtClean="0">
                <a:solidFill>
                  <a:schemeClr val="tx1"/>
                </a:solidFill>
              </a:rPr>
              <a:t> makes one syllable of the word prominent (</a:t>
            </a:r>
            <a:r>
              <a:rPr lang="en-US" sz="3500" b="1" dirty="0" smtClean="0">
                <a:solidFill>
                  <a:schemeClr val="tx1"/>
                </a:solidFill>
              </a:rPr>
              <a:t>word stress</a:t>
            </a:r>
            <a:r>
              <a:rPr lang="en-US" sz="3500" dirty="0" smtClean="0">
                <a:solidFill>
                  <a:schemeClr val="tx1"/>
                </a:solidFill>
              </a:rPr>
              <a:t>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500" dirty="0" smtClean="0">
                <a:solidFill>
                  <a:schemeClr val="tx1"/>
                </a:solidFill>
              </a:rPr>
              <a:t> makes one word in a phrase prominent (</a:t>
            </a:r>
            <a:r>
              <a:rPr lang="en-US" sz="3500" b="1" dirty="0" smtClean="0">
                <a:solidFill>
                  <a:schemeClr val="tx1"/>
                </a:solidFill>
              </a:rPr>
              <a:t>prosodic stress</a:t>
            </a:r>
            <a:r>
              <a:rPr lang="en-US" sz="3500" dirty="0" smtClean="0">
                <a:solidFill>
                  <a:schemeClr val="tx1"/>
                </a:solidFill>
              </a:rPr>
              <a:t>)</a:t>
            </a:r>
            <a:endParaRPr lang="en-US" sz="3500" dirty="0">
              <a:solidFill>
                <a:schemeClr val="tx1"/>
              </a:solidFill>
            </a:endParaRPr>
          </a:p>
          <a:p>
            <a:pPr marL="45720" indent="0">
              <a:buNone/>
            </a:pPr>
            <a:endParaRPr lang="en-US" dirty="0" smtClean="0"/>
          </a:p>
          <a:p>
            <a:pPr marL="45720" indent="0">
              <a:buNone/>
            </a:pPr>
            <a:r>
              <a:rPr lang="en-US" sz="3500" dirty="0" smtClean="0">
                <a:solidFill>
                  <a:schemeClr val="tx1"/>
                </a:solidFill>
              </a:rPr>
              <a:t>Domain (word stress):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500" dirty="0" smtClean="0">
                <a:solidFill>
                  <a:schemeClr val="tx1"/>
                </a:solidFill>
              </a:rPr>
              <a:t> a vowel?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500" dirty="0" smtClean="0">
                <a:solidFill>
                  <a:schemeClr val="tx1"/>
                </a:solidFill>
              </a:rPr>
              <a:t> a syllable?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500" dirty="0" smtClean="0">
                <a:solidFill>
                  <a:schemeClr val="tx1"/>
                </a:solidFill>
              </a:rPr>
              <a:t> a word?</a:t>
            </a:r>
          </a:p>
          <a:p>
            <a:pPr marL="45720" indent="0">
              <a:buNone/>
            </a:pPr>
            <a:endParaRPr lang="en-US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4</a:t>
            </a:fld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5381919" y="4659288"/>
            <a:ext cx="60931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NB: </a:t>
            </a:r>
            <a:r>
              <a:rPr lang="ru-RU" sz="2400" dirty="0" err="1" smtClean="0"/>
              <a:t>lexical</a:t>
            </a:r>
            <a:r>
              <a:rPr lang="ru-RU" sz="2400" dirty="0" smtClean="0"/>
              <a:t> </a:t>
            </a:r>
            <a:r>
              <a:rPr lang="ru-RU" sz="2400" dirty="0" err="1"/>
              <a:t>stress</a:t>
            </a:r>
            <a:r>
              <a:rPr lang="ru-RU" sz="2400" dirty="0"/>
              <a:t> </a:t>
            </a:r>
            <a:r>
              <a:rPr lang="ru-RU" sz="2400" dirty="0" smtClean="0"/>
              <a:t>≠</a:t>
            </a:r>
            <a:r>
              <a:rPr lang="en-US" sz="2400" dirty="0" smtClean="0"/>
              <a:t> word stress</a:t>
            </a:r>
          </a:p>
          <a:p>
            <a:r>
              <a:rPr lang="ru-RU" sz="2400" dirty="0" err="1"/>
              <a:t>lexical</a:t>
            </a:r>
            <a:r>
              <a:rPr lang="ru-RU" sz="2400" dirty="0"/>
              <a:t> </a:t>
            </a:r>
            <a:r>
              <a:rPr lang="ru-RU" sz="2400" dirty="0" err="1"/>
              <a:t>stress</a:t>
            </a:r>
            <a:r>
              <a:rPr lang="ru-RU" sz="2400" dirty="0"/>
              <a:t> </a:t>
            </a:r>
            <a:r>
              <a:rPr lang="ru-RU" sz="2400" dirty="0" err="1" smtClean="0"/>
              <a:t>is</a:t>
            </a:r>
            <a:r>
              <a:rPr lang="ru-RU" sz="2400" dirty="0" smtClean="0"/>
              <a:t> </a:t>
            </a:r>
            <a:r>
              <a:rPr lang="ru-RU" sz="2400" dirty="0" err="1"/>
              <a:t>word</a:t>
            </a:r>
            <a:r>
              <a:rPr lang="ru-RU" sz="2400" dirty="0"/>
              <a:t> </a:t>
            </a:r>
            <a:r>
              <a:rPr lang="ru-RU" sz="2400" dirty="0" err="1"/>
              <a:t>stress</a:t>
            </a:r>
            <a:r>
              <a:rPr lang="ru-RU" sz="2400" dirty="0"/>
              <a:t> </a:t>
            </a:r>
            <a:r>
              <a:rPr lang="ru-RU" sz="2400" dirty="0" err="1"/>
              <a:t>that</a:t>
            </a:r>
            <a:r>
              <a:rPr lang="ru-RU" sz="2400" dirty="0"/>
              <a:t> </a:t>
            </a:r>
            <a:r>
              <a:rPr lang="ru-RU" sz="2400" dirty="0" err="1"/>
              <a:t>can</a:t>
            </a:r>
            <a:r>
              <a:rPr lang="ru-RU" sz="2400" dirty="0"/>
              <a:t> </a:t>
            </a:r>
            <a:r>
              <a:rPr lang="ru-RU" sz="2400" dirty="0" err="1"/>
              <a:t>distinguish</a:t>
            </a:r>
            <a:r>
              <a:rPr lang="ru-RU" sz="2400" dirty="0"/>
              <a:t> </a:t>
            </a:r>
            <a:r>
              <a:rPr lang="ru-RU" sz="2400" dirty="0" err="1"/>
              <a:t>between</a:t>
            </a:r>
            <a:r>
              <a:rPr lang="ru-RU" sz="2400" dirty="0"/>
              <a:t> </a:t>
            </a:r>
            <a:r>
              <a:rPr lang="ru-RU" sz="2400" dirty="0" err="1"/>
              <a:t>words</a:t>
            </a:r>
            <a:r>
              <a:rPr lang="ru-RU" sz="2400" dirty="0"/>
              <a:t> </a:t>
            </a:r>
            <a:r>
              <a:rPr lang="ru-RU" sz="2400" dirty="0" err="1"/>
              <a:t>and</a:t>
            </a:r>
            <a:r>
              <a:rPr lang="ru-RU" sz="2400" dirty="0"/>
              <a:t> </a:t>
            </a:r>
            <a:r>
              <a:rPr lang="ru-RU" sz="2400" dirty="0" err="1" smtClean="0"/>
              <a:t>word</a:t>
            </a:r>
            <a:r>
              <a:rPr lang="en-US" sz="2400" dirty="0" smtClean="0"/>
              <a:t> </a:t>
            </a:r>
            <a:r>
              <a:rPr lang="ru-RU" sz="2400" dirty="0" err="1" smtClean="0"/>
              <a:t>forms</a:t>
            </a:r>
            <a:r>
              <a:rPr lang="ru-RU" sz="2400" dirty="0" smtClean="0"/>
              <a:t> </a:t>
            </a:r>
            <a:r>
              <a:rPr lang="ru-RU" sz="2400" dirty="0" err="1"/>
              <a:t>in</a:t>
            </a:r>
            <a:r>
              <a:rPr lang="ru-RU" sz="2400" dirty="0"/>
              <a:t> a </a:t>
            </a:r>
            <a:r>
              <a:rPr lang="ru-RU" sz="2400" dirty="0" err="1" smtClean="0"/>
              <a:t>language</a:t>
            </a:r>
            <a:endParaRPr lang="ru-RU" sz="2400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5215944" y="4533363"/>
            <a:ext cx="6259131" cy="1690465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7106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05394" y="283029"/>
            <a:ext cx="10616626" cy="1356360"/>
          </a:xfrm>
        </p:spPr>
        <p:txBody>
          <a:bodyPr/>
          <a:lstStyle/>
          <a:p>
            <a:r>
              <a:rPr lang="en-US" dirty="0" smtClean="0"/>
              <a:t>Word stress: perceptive/acoustic parameters 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05394" y="1639389"/>
            <a:ext cx="10310477" cy="481366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3500" dirty="0" smtClean="0">
                <a:solidFill>
                  <a:schemeClr val="tx1"/>
                </a:solidFill>
              </a:rPr>
              <a:t> Loudness (intensity)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500" dirty="0" smtClean="0">
                <a:solidFill>
                  <a:schemeClr val="tx1"/>
                </a:solidFill>
              </a:rPr>
              <a:t> Duration</a:t>
            </a:r>
            <a:endParaRPr lang="ru-RU" sz="3500" dirty="0" smtClean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3500" dirty="0" smtClean="0">
                <a:solidFill>
                  <a:schemeClr val="tx1"/>
                </a:solidFill>
              </a:rPr>
              <a:t> Pitch (fundamental frequency)</a:t>
            </a:r>
            <a:endParaRPr lang="ru-RU" sz="3500" dirty="0" smtClean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3500" dirty="0" smtClean="0">
                <a:solidFill>
                  <a:schemeClr val="tx1"/>
                </a:solidFill>
              </a:rPr>
              <a:t> Vowel quality (reduction)</a:t>
            </a:r>
            <a:endParaRPr lang="ru-RU" sz="3500" dirty="0" smtClean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ru-RU" sz="3500" dirty="0">
              <a:solidFill>
                <a:schemeClr val="tx1"/>
              </a:solidFill>
            </a:endParaRPr>
          </a:p>
          <a:p>
            <a:pPr marL="45720" indent="0">
              <a:buNone/>
            </a:pPr>
            <a:r>
              <a:rPr lang="en-US" sz="3500" dirty="0" smtClean="0">
                <a:solidFill>
                  <a:schemeClr val="tx1"/>
                </a:solidFill>
              </a:rPr>
              <a:t>What parameters are responsible for stress?</a:t>
            </a:r>
          </a:p>
          <a:p>
            <a:pPr marL="45720" indent="0">
              <a:buNone/>
            </a:pPr>
            <a:r>
              <a:rPr lang="en-US" sz="3500" dirty="0" smtClean="0">
                <a:solidFill>
                  <a:schemeClr val="tx1"/>
                </a:solidFill>
              </a:rPr>
              <a:t>What is the most important?</a:t>
            </a:r>
          </a:p>
          <a:p>
            <a:pPr marL="45720" indent="0">
              <a:buNone/>
            </a:pPr>
            <a:endParaRPr lang="ru-RU" sz="3500" dirty="0">
              <a:solidFill>
                <a:schemeClr val="tx1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8755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Russian: /</a:t>
            </a:r>
            <a:r>
              <a:rPr lang="en-US" dirty="0" err="1" smtClean="0"/>
              <a:t>tara</a:t>
            </a:r>
            <a:r>
              <a:rPr lang="en-US" dirty="0" err="1" smtClean="0">
                <a:latin typeface="Cambria" panose="02040503050406030204" pitchFamily="18" charset="0"/>
              </a:rPr>
              <a:t>'</a:t>
            </a:r>
            <a:r>
              <a:rPr lang="en-US" dirty="0" err="1" smtClean="0"/>
              <a:t>kany</a:t>
            </a:r>
            <a:r>
              <a:rPr lang="en-US" dirty="0" smtClean="0"/>
              <a:t>/ or /</a:t>
            </a:r>
            <a:r>
              <a:rPr lang="en-US" dirty="0" err="1" smtClean="0"/>
              <a:t>tara</a:t>
            </a:r>
            <a:r>
              <a:rPr lang="en-US" dirty="0" err="1">
                <a:latin typeface="Cambria" panose="02040503050406030204" pitchFamily="18" charset="0"/>
              </a:rPr>
              <a:t>'</a:t>
            </a:r>
            <a:r>
              <a:rPr lang="en-US" dirty="0" err="1" smtClean="0"/>
              <a:t>kana</a:t>
            </a:r>
            <a:r>
              <a:rPr lang="en-US" dirty="0" smtClean="0"/>
              <a:t>/</a:t>
            </a:r>
            <a:r>
              <a:rPr lang="ru-RU" dirty="0" smtClean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						(‘</a:t>
            </a:r>
            <a:r>
              <a:rPr lang="en-US" dirty="0"/>
              <a:t>cockroach</a:t>
            </a:r>
            <a:r>
              <a:rPr lang="en-US" dirty="0" smtClean="0"/>
              <a:t>’)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530" y="1903723"/>
            <a:ext cx="9370459" cy="4685230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3781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319" y="1667387"/>
            <a:ext cx="9112881" cy="4556441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7</a:t>
            </a:fld>
            <a:endParaRPr lang="ru-RU"/>
          </a:p>
        </p:txBody>
      </p:sp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</p:spPr>
        <p:txBody>
          <a:bodyPr/>
          <a:lstStyle/>
          <a:p>
            <a:r>
              <a:rPr lang="en-US" dirty="0" smtClean="0"/>
              <a:t>Russian: /</a:t>
            </a:r>
            <a:r>
              <a:rPr lang="en-US" dirty="0" err="1" smtClean="0"/>
              <a:t>tara</a:t>
            </a:r>
            <a:r>
              <a:rPr lang="en-US" dirty="0" err="1" smtClean="0">
                <a:latin typeface="Cambria" panose="02040503050406030204" pitchFamily="18" charset="0"/>
              </a:rPr>
              <a:t>'</a:t>
            </a:r>
            <a:r>
              <a:rPr lang="en-US" dirty="0" err="1" smtClean="0"/>
              <a:t>kany</a:t>
            </a:r>
            <a:r>
              <a:rPr lang="en-US" dirty="0" smtClean="0"/>
              <a:t>/ or /</a:t>
            </a:r>
            <a:r>
              <a:rPr lang="en-US" dirty="0" err="1" smtClean="0"/>
              <a:t>tara</a:t>
            </a:r>
            <a:r>
              <a:rPr lang="en-US" dirty="0" err="1">
                <a:latin typeface="Cambria" panose="02040503050406030204" pitchFamily="18" charset="0"/>
              </a:rPr>
              <a:t>'</a:t>
            </a:r>
            <a:r>
              <a:rPr lang="en-US" dirty="0" err="1" smtClean="0"/>
              <a:t>kana</a:t>
            </a:r>
            <a:r>
              <a:rPr lang="en-US" dirty="0" smtClean="0"/>
              <a:t>/</a:t>
            </a:r>
            <a:r>
              <a:rPr lang="ru-RU" dirty="0" smtClean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						(‘</a:t>
            </a:r>
            <a:r>
              <a:rPr lang="en-US" dirty="0"/>
              <a:t>cockroach</a:t>
            </a:r>
            <a:r>
              <a:rPr lang="en-US" dirty="0" smtClean="0"/>
              <a:t>’)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8005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686" y="1824292"/>
            <a:ext cx="11025753" cy="4134658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8</a:t>
            </a:fld>
            <a:endParaRPr lang="ru-RU"/>
          </a:p>
        </p:txBody>
      </p:sp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</p:spPr>
        <p:txBody>
          <a:bodyPr/>
          <a:lstStyle/>
          <a:p>
            <a:r>
              <a:rPr lang="en-US" dirty="0" smtClean="0"/>
              <a:t>Russian: /</a:t>
            </a:r>
            <a:r>
              <a:rPr lang="en-US" dirty="0" err="1" smtClean="0"/>
              <a:t>tara</a:t>
            </a:r>
            <a:r>
              <a:rPr lang="en-US" dirty="0" err="1" smtClean="0">
                <a:latin typeface="Cambria" panose="02040503050406030204" pitchFamily="18" charset="0"/>
              </a:rPr>
              <a:t>'</a:t>
            </a:r>
            <a:r>
              <a:rPr lang="en-US" dirty="0" err="1" smtClean="0"/>
              <a:t>kany</a:t>
            </a:r>
            <a:r>
              <a:rPr lang="en-US" dirty="0" smtClean="0"/>
              <a:t>/ or /</a:t>
            </a:r>
            <a:r>
              <a:rPr lang="en-US" dirty="0" err="1" smtClean="0"/>
              <a:t>tara</a:t>
            </a:r>
            <a:r>
              <a:rPr lang="en-US" dirty="0" err="1">
                <a:latin typeface="Cambria" panose="02040503050406030204" pitchFamily="18" charset="0"/>
              </a:rPr>
              <a:t>'</a:t>
            </a:r>
            <a:r>
              <a:rPr lang="en-US" dirty="0" err="1" smtClean="0"/>
              <a:t>kana</a:t>
            </a:r>
            <a:r>
              <a:rPr lang="en-US" dirty="0" smtClean="0"/>
              <a:t>/</a:t>
            </a:r>
            <a:r>
              <a:rPr lang="ru-RU" dirty="0" smtClean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						(‘</a:t>
            </a:r>
            <a:r>
              <a:rPr lang="en-US" dirty="0"/>
              <a:t>cockroach</a:t>
            </a:r>
            <a:r>
              <a:rPr lang="en-US" dirty="0" smtClean="0"/>
              <a:t>’)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0551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Russian: what is prominent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9BCF-B8F8-4472-B907-226B3F82D137}" type="slidenum">
              <a:rPr lang="ru-RU" smtClean="0"/>
              <a:t>9</a:t>
            </a:fld>
            <a:endParaRPr lang="ru-RU"/>
          </a:p>
        </p:txBody>
      </p:sp>
      <p:sp>
        <p:nvSpPr>
          <p:cNvPr id="5" name="Заголовок 1"/>
          <p:cNvSpPr>
            <a:spLocks noGrp="1"/>
          </p:cNvSpPr>
          <p:nvPr>
            <p:ph idx="1"/>
          </p:nvPr>
        </p:nvSpPr>
        <p:spPr>
          <a:xfrm>
            <a:off x="463639" y="2057400"/>
            <a:ext cx="11165983" cy="4038600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3500" dirty="0" smtClean="0">
                <a:solidFill>
                  <a:schemeClr val="tx1"/>
                </a:solidFill>
              </a:rPr>
              <a:t> Duration: pre-stressed and stressed are longer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500" dirty="0" smtClean="0">
                <a:solidFill>
                  <a:schemeClr val="tx1"/>
                </a:solidFill>
              </a:rPr>
              <a:t> Quality: </a:t>
            </a:r>
            <a:r>
              <a:rPr lang="en-US" sz="3500" dirty="0">
                <a:solidFill>
                  <a:schemeClr val="tx1"/>
                </a:solidFill>
              </a:rPr>
              <a:t>pre-stressed and stressed </a:t>
            </a:r>
            <a:r>
              <a:rPr lang="en-US" sz="3500" dirty="0" smtClean="0">
                <a:solidFill>
                  <a:schemeClr val="tx1"/>
                </a:solidFill>
              </a:rPr>
              <a:t>preserve quality and distinction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500" dirty="0" smtClean="0">
                <a:solidFill>
                  <a:schemeClr val="tx1"/>
                </a:solidFill>
              </a:rPr>
              <a:t> Intensity: the last unstressed syllable is the least intensive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500" dirty="0" smtClean="0">
                <a:solidFill>
                  <a:schemeClr val="tx1"/>
                </a:solidFill>
              </a:rPr>
              <a:t> Pitch: initial segments have higher pitch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3500" dirty="0">
              <a:solidFill>
                <a:schemeClr val="tx1"/>
              </a:solidFill>
            </a:endParaRPr>
          </a:p>
          <a:p>
            <a:pPr marL="45720" indent="0">
              <a:buNone/>
            </a:pPr>
            <a:r>
              <a:rPr lang="en-US" sz="3500" dirty="0" smtClean="0">
                <a:solidFill>
                  <a:schemeClr val="tx1"/>
                </a:solidFill>
              </a:rPr>
              <a:t>In Russian the </a:t>
            </a:r>
            <a:r>
              <a:rPr lang="en-US" sz="3500" dirty="0">
                <a:solidFill>
                  <a:schemeClr val="tx1"/>
                </a:solidFill>
              </a:rPr>
              <a:t>“prosodic nuclear</a:t>
            </a:r>
            <a:r>
              <a:rPr lang="en-US" sz="3500" dirty="0" smtClean="0">
                <a:solidFill>
                  <a:schemeClr val="tx1"/>
                </a:solidFill>
              </a:rPr>
              <a:t>” differs in duration and quality</a:t>
            </a:r>
            <a:endParaRPr lang="ru-RU" sz="3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646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Базис">
  <a:themeElements>
    <a:clrScheme name="Синий и зеленый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Базис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Базис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TM03457444[[fn=Основа]]</Template>
  <TotalTime>4984</TotalTime>
  <Words>1095</Words>
  <Application>Microsoft Office PowerPoint</Application>
  <PresentationFormat>Широкоэкранный</PresentationFormat>
  <Paragraphs>248</Paragraphs>
  <Slides>37</Slides>
  <Notes>0</Notes>
  <HiddenSlides>0</HiddenSlides>
  <MMClips>6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37</vt:i4>
      </vt:variant>
    </vt:vector>
  </HeadingPairs>
  <TitlesOfParts>
    <vt:vector size="42" baseType="lpstr">
      <vt:lpstr>Calibri</vt:lpstr>
      <vt:lpstr>Cambria</vt:lpstr>
      <vt:lpstr>Corbel</vt:lpstr>
      <vt:lpstr>Wingdings</vt:lpstr>
      <vt:lpstr>Базис</vt:lpstr>
      <vt:lpstr>SUPRASEGMENTALS</vt:lpstr>
      <vt:lpstr>Suprasegmentals</vt:lpstr>
      <vt:lpstr>Today: </vt:lpstr>
      <vt:lpstr>Stress (accent)</vt:lpstr>
      <vt:lpstr>Word stress: perceptive/acoustic parameters </vt:lpstr>
      <vt:lpstr>Russian: /tara'kany/ or /tara'kana/         (‘cockroach’)</vt:lpstr>
      <vt:lpstr>Russian: /tara'kany/ or /tara'kana/         (‘cockroach’)</vt:lpstr>
      <vt:lpstr>Russian: /tara'kany/ or /tara'kana/         (‘cockroach’)</vt:lpstr>
      <vt:lpstr>Russian: what is prominent</vt:lpstr>
      <vt:lpstr>Pitch and tone</vt:lpstr>
      <vt:lpstr>What suprasegmentals use pitch?</vt:lpstr>
      <vt:lpstr>Tones (lexical tones)</vt:lpstr>
      <vt:lpstr>Презентация PowerPoint</vt:lpstr>
      <vt:lpstr>Tones: typology</vt:lpstr>
      <vt:lpstr>Thai level (M, L, H) and contour (F, R) tones</vt:lpstr>
      <vt:lpstr>Tone systems: typology</vt:lpstr>
      <vt:lpstr>Register tone languages</vt:lpstr>
      <vt:lpstr>Guinea Kpelle</vt:lpstr>
      <vt:lpstr>Guinea Kpelle</vt:lpstr>
      <vt:lpstr>Contour tone languages </vt:lpstr>
      <vt:lpstr>Contour tone languages</vt:lpstr>
      <vt:lpstr>Beijing Chinese</vt:lpstr>
      <vt:lpstr>Vietnamese tones</vt:lpstr>
      <vt:lpstr>Context influence</vt:lpstr>
      <vt:lpstr>Transcription</vt:lpstr>
      <vt:lpstr>Stress in lexical tone languages</vt:lpstr>
      <vt:lpstr>Intonation</vt:lpstr>
      <vt:lpstr>George’s shopping</vt:lpstr>
      <vt:lpstr>Russian</vt:lpstr>
      <vt:lpstr>Spanish</vt:lpstr>
      <vt:lpstr>Greek</vt:lpstr>
      <vt:lpstr>Chinese</vt:lpstr>
      <vt:lpstr>Intensity for Greek</vt:lpstr>
      <vt:lpstr>Today: </vt:lpstr>
      <vt:lpstr>What else?</vt:lpstr>
      <vt:lpstr>References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Чукчи</dc:creator>
  <cp:lastModifiedBy>Пользователь Windows</cp:lastModifiedBy>
  <cp:revision>218</cp:revision>
  <dcterms:created xsi:type="dcterms:W3CDTF">2017-09-02T10:35:15Z</dcterms:created>
  <dcterms:modified xsi:type="dcterms:W3CDTF">2019-02-14T17:14:50Z</dcterms:modified>
</cp:coreProperties>
</file>

<file path=docProps/thumbnail.jpeg>
</file>